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800" u="none" kumimoji="0" normalizeH="0">
        <a:ln>
          <a:noFill/>
        </a:ln>
        <a:solidFill>
          <a:srgbClr val="003366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DDD"/>
          </a:solidFill>
        </a:fill>
      </a:tcStyle>
    </a:wholeTbl>
    <a:band2H>
      <a:tcTxStyle b="def" i="def"/>
      <a:tcStyle>
        <a:tcBdr/>
        <a:fill>
          <a:solidFill>
            <a:srgbClr val="E6EFE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2E4E9"/>
          </a:solidFill>
        </a:fill>
      </a:tcStyle>
    </a:wholeTbl>
    <a:band2H>
      <a:tcTxStyle b="def" i="def"/>
      <a:tcStyle>
        <a:tcBdr/>
        <a:fill>
          <a:solidFill>
            <a:srgbClr val="F1F2F4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1D9"/>
          </a:solidFill>
        </a:fill>
      </a:tcStyle>
    </a:wholeTbl>
    <a:band2H>
      <a:tcTxStyle b="def" i="def"/>
      <a:tcStyle>
        <a:tcBdr/>
        <a:fill>
          <a:solidFill>
            <a:srgbClr val="E7E9ED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66"/>
              </a:solidFill>
              <a:prstDash val="solid"/>
              <a:round/>
            </a:ln>
          </a:top>
          <a:bottom>
            <a:ln w="25400" cap="flat">
              <a:solidFill>
                <a:srgbClr val="0033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2"/>
          </a:solidFill>
        </a:fill>
      </a:tcStyle>
    </a:wholeTbl>
    <a:band2H>
      <a:tcTxStyle b="def" i="def"/>
      <a:tcStyle>
        <a:tcBdr/>
        <a:fill>
          <a:solidFill>
            <a:srgbClr val="E6E7EA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336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629400" y="381000"/>
            <a:ext cx="2057400" cy="57150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457200" y="381000"/>
            <a:ext cx="6019800" cy="5715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981200"/>
            <a:ext cx="4038600" cy="41148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buClr>
                <a:srgbClr val="00CCFF"/>
              </a:buClr>
              <a:buSzPct val="65000"/>
              <a:buChar char="■"/>
              <a:defRPr sz="2800"/>
            </a:lvl1pPr>
            <a:lvl2pPr marL="790575" indent="-333375">
              <a:spcBef>
                <a:spcPts val="600"/>
              </a:spcBef>
              <a:buClr>
                <a:srgbClr val="00CCFF"/>
              </a:buClr>
              <a:defRPr sz="2800"/>
            </a:lvl2pPr>
            <a:lvl3pPr marL="1234439" indent="-320039">
              <a:spcBef>
                <a:spcPts val="600"/>
              </a:spcBef>
              <a:buClr>
                <a:srgbClr val="00CCFF"/>
              </a:buClr>
              <a:defRPr sz="2800"/>
            </a:lvl3pPr>
            <a:lvl4pPr marL="1727200" indent="-355600">
              <a:spcBef>
                <a:spcPts val="600"/>
              </a:spcBef>
              <a:buClr>
                <a:srgbClr val="00CCFF"/>
              </a:buClr>
              <a:defRPr sz="2800"/>
            </a:lvl4pPr>
            <a:lvl5pPr marL="2184400" indent="-355600">
              <a:spcBef>
                <a:spcPts val="600"/>
              </a:spcBef>
              <a:buClr>
                <a:srgbClr val="00CCFF"/>
              </a:buClr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>
              <a:spcBef>
                <a:spcPts val="500"/>
              </a:spcBef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>
              <a:spcBef>
                <a:spcPts val="500"/>
              </a:spcBef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381000"/>
            <a:ext cx="8229600" cy="1371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700"/>
              </a:spcBef>
              <a:buClr>
                <a:srgbClr val="00CCFF"/>
              </a:buClr>
              <a:buSzPct val="65000"/>
              <a:buChar char="■"/>
              <a:defRPr sz="3200"/>
            </a:lvl1pPr>
            <a:lvl2pPr marL="783771" indent="-326571">
              <a:spcBef>
                <a:spcPts val="700"/>
              </a:spcBef>
              <a:buClr>
                <a:srgbClr val="00CCFF"/>
              </a:buClr>
              <a:defRPr sz="3200"/>
            </a:lvl2pPr>
            <a:lvl3pPr marL="1219200" indent="-304800">
              <a:spcBef>
                <a:spcPts val="700"/>
              </a:spcBef>
              <a:buClr>
                <a:srgbClr val="00CCFF"/>
              </a:buClr>
              <a:defRPr sz="3200"/>
            </a:lvl3pPr>
            <a:lvl4pPr marL="1737360" indent="-365760">
              <a:spcBef>
                <a:spcPts val="700"/>
              </a:spcBef>
              <a:buClr>
                <a:srgbClr val="00CCFF"/>
              </a:buClr>
              <a:defRPr sz="3200"/>
            </a:lvl4pPr>
            <a:lvl5pPr marL="2194560" indent="-365760">
              <a:spcBef>
                <a:spcPts val="700"/>
              </a:spcBef>
              <a:buClr>
                <a:srgbClr val="00CCFF"/>
              </a:buClr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xfrm>
            <a:off x="8384892" y="6432651"/>
            <a:ext cx="301909" cy="288825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04800" y="76200"/>
            <a:ext cx="85344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04800" y="1143000"/>
            <a:ext cx="8534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419600" y="598805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b="0" sz="1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ln>
            <a:noFill/>
          </a:ln>
          <a:solidFill>
            <a:srgbClr val="E5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1pPr>
      <a:lvl2pPr marL="661307" marR="0" indent="-204107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2pPr>
      <a:lvl3pPr marL="1104900" marR="0" indent="-1905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5000"/>
        <a:buFontTx/>
        <a:buChar char="■"/>
        <a:tabLst/>
        <a:defRPr b="0" baseline="0" cap="none" i="0" spc="0" strike="noStrike" sz="2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effectLst>
            <a:outerShdw sx="100000" sy="100000" kx="0" ky="0" algn="b" rotWithShape="0" blurRad="38100" dist="381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ecanfigurethisout.org/NANO/lecture_notes/Waves_electron_Supporting_materials.htm#Animation_1" TargetMode="External"/><Relationship Id="rId3" Type="http://schemas.openxmlformats.org/officeDocument/2006/relationships/image" Target="../media/image8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ecanfigurethisout.org/NANO/lecture_notes/Waves_electron_Supporting_materials.htm#Other" TargetMode="External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ecanfigurethisout.org/NANO/lecture_notes/Waves_electron_Supporting_materials.htm#Simulation_1" TargetMode="External"/><Relationship Id="rId3" Type="http://schemas.openxmlformats.org/officeDocument/2006/relationships/image" Target="../media/image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ecanfigurethisout.org/NANO/lecture_notes/Waves_electron_Supporting_materials.htm#Simulation_2" TargetMode="External"/><Relationship Id="rId3" Type="http://schemas.openxmlformats.org/officeDocument/2006/relationships/image" Target="../media/image7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13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Waves (electron)</a:t>
            </a:r>
          </a:p>
        </p:txBody>
      </p:sp>
      <p:sp>
        <p:nvSpPr>
          <p:cNvPr id="114" name="Rectangle 3"/>
          <p:cNvSpPr txBox="1"/>
          <p:nvPr>
            <p:ph type="body" idx="1"/>
          </p:nvPr>
        </p:nvSpPr>
        <p:spPr>
          <a:xfrm>
            <a:off x="228600" y="9906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In the last class we began our examination of waves</a:t>
            </a:r>
          </a:p>
          <a:p>
            <a:pPr>
              <a:defRPr sz="1000"/>
            </a:pPr>
          </a:p>
          <a:p>
            <a:pPr>
              <a:defRPr sz="1800"/>
            </a:pPr>
            <a:r>
              <a:t>	</a:t>
            </a:r>
            <a:r>
              <a:rPr sz="1600"/>
              <a:t>Underlying physics: No brakes </a:t>
            </a:r>
            <a:r>
              <a:rPr sz="1600">
                <a:latin typeface="+mn-lt"/>
                <a:ea typeface="+mn-ea"/>
                <a:cs typeface="+mn-cs"/>
                <a:sym typeface="Arial"/>
              </a:rPr>
              <a:t>→</a:t>
            </a:r>
            <a:r>
              <a:rPr sz="1600"/>
              <a:t> overshoot </a:t>
            </a:r>
            <a:r>
              <a:rPr sz="1600">
                <a:latin typeface="+mn-lt"/>
                <a:ea typeface="+mn-ea"/>
                <a:cs typeface="+mn-cs"/>
                <a:sym typeface="Arial"/>
              </a:rPr>
              <a:t>→ oscillation</a:t>
            </a:r>
            <a:endParaRPr sz="1600">
              <a:latin typeface="+mn-lt"/>
              <a:ea typeface="+mn-ea"/>
              <a:cs typeface="+mn-cs"/>
              <a:sym typeface="Arial"/>
            </a:endParaRPr>
          </a:p>
          <a:p>
            <a:pPr>
              <a:spcBef>
                <a:spcPts val="200"/>
              </a:spcBef>
              <a:defRPr sz="900"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Led to </a:t>
            </a:r>
            <a:r>
              <a:rPr>
                <a:solidFill>
                  <a:srgbClr val="FFCC00"/>
                </a:solidFill>
              </a:rPr>
              <a:t>Refraction</a:t>
            </a:r>
            <a:r>
              <a:t>: Occurs when wave changes speed, the basis for lenses</a:t>
            </a:r>
          </a:p>
          <a:p>
            <a:pPr>
              <a:spcBef>
                <a:spcPts val="100"/>
              </a:spcBef>
              <a:defRPr sz="800"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And to </a:t>
            </a:r>
            <a:r>
              <a:rPr>
                <a:solidFill>
                  <a:srgbClr val="FFCC00"/>
                </a:solidFill>
              </a:rPr>
              <a:t>Reflection</a:t>
            </a:r>
            <a:r>
              <a:t>: Why fiber optics work, why dust tends to be white</a:t>
            </a:r>
          </a:p>
          <a:p>
            <a:pPr>
              <a:defRPr sz="24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But in contrasting Nanofabrication with Microfabrication, the key finding was:</a:t>
            </a:r>
          </a:p>
          <a:p>
            <a:pPr>
              <a:defRPr sz="1400">
                <a:latin typeface="+mn-lt"/>
                <a:ea typeface="+mn-ea"/>
                <a:cs typeface="+mn-cs"/>
                <a:sym typeface="Arial"/>
              </a:defRPr>
            </a:pPr>
          </a:p>
          <a:p>
            <a:pPr algn="ctr">
              <a:defRPr b="1"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Diffraction limited focusing</a:t>
            </a:r>
            <a:r>
              <a:rPr b="0"/>
              <a:t> </a:t>
            </a:r>
            <a:endParaRPr b="0"/>
          </a:p>
          <a:p>
            <a:pPr>
              <a:defRPr sz="1200">
                <a:solidFill>
                  <a:srgbClr val="FF9933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  <a:r>
              <a:rPr sz="1600"/>
              <a:t>Waves act like superposition of egotistical "point sources"</a:t>
            </a:r>
            <a:endParaRPr sz="1600"/>
          </a:p>
          <a:p>
            <a:pPr>
              <a:defRPr sz="9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Point sources produce circular waves</a:t>
            </a:r>
          </a:p>
          <a:p>
            <a:pPr>
              <a:defRPr sz="9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Long rows of point sources add to make straight ("plane") waves</a:t>
            </a:r>
          </a:p>
          <a:p>
            <a:pPr>
              <a:defRPr sz="9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But short rows of point sources (&lt;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) add to make ~ circular waves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"A Hands-on Introduction to Nanoscience: WeCanFigureThisOut.org/NANO/Nano_home.htm</a:t>
            </a:r>
          </a:p>
        </p:txBody>
      </p:sp>
      <p:sp>
        <p:nvSpPr>
          <p:cNvPr id="176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Verify with water ripple tank experiment:</a:t>
            </a:r>
          </a:p>
        </p:txBody>
      </p:sp>
      <p:sp>
        <p:nvSpPr>
          <p:cNvPr id="177" name="Rectangle 3"/>
          <p:cNvSpPr txBox="1"/>
          <p:nvPr>
            <p:ph type="body" idx="1"/>
          </p:nvPr>
        </p:nvSpPr>
        <p:spPr>
          <a:xfrm>
            <a:off x="228600" y="914400"/>
            <a:ext cx="8534400" cy="5334000"/>
          </a:xfrm>
          <a:prstGeom prst="rect">
            <a:avLst/>
          </a:prstGeom>
        </p:spPr>
        <p:txBody>
          <a:bodyPr/>
          <a:lstStyle/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Set up wave generator with single point touching water</a:t>
            </a: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Enclose that point at the center of a circular ring </a:t>
            </a:r>
          </a:p>
          <a:p>
            <a:pPr defTabSz="886968">
              <a:spcBef>
                <a:spcPts val="100"/>
              </a:spcBef>
              <a:defRPr sz="58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I cut sections of plastic drain pipes ~  6 and 14 cm inside diameter</a:t>
            </a:r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Then halved (giving pair of C's I could place without disturbing generator)</a:t>
            </a:r>
            <a:r>
              <a:rPr sz="1746"/>
              <a:t> </a:t>
            </a:r>
            <a:endParaRPr sz="1746"/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Experiment 1) With small ring, scan the generator frequency</a:t>
            </a:r>
          </a:p>
          <a:p>
            <a:pPr defTabSz="886968">
              <a:defRPr sz="58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52"/>
              <a:t>Get any BIG Standing Waves ?  Record their frequencies, f?</a:t>
            </a:r>
            <a:endParaRPr sz="1552"/>
          </a:p>
          <a:p>
            <a:pPr defTabSz="886968">
              <a:defRPr sz="970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  <a:r>
              <a:rPr b="1">
                <a:solidFill>
                  <a:srgbClr val="FFCC66"/>
                </a:solidFill>
              </a:rPr>
              <a:t>PREDICT</a:t>
            </a:r>
            <a:r>
              <a:t> frequencies that will produce </a:t>
            </a:r>
            <a:r>
              <a:rPr b="1">
                <a:solidFill>
                  <a:srgbClr val="FFCC66"/>
                </a:solidFill>
              </a:rPr>
              <a:t>SAME PATTERN </a:t>
            </a:r>
            <a:r>
              <a:t>inside the larger ring</a:t>
            </a:r>
          </a:p>
          <a:p>
            <a:pPr defTabSz="886968"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Experiment 2) Swap in the larger circular ring</a:t>
            </a:r>
          </a:p>
          <a:p>
            <a:pPr defTabSz="886968">
              <a:defRPr baseline="-25587" sz="1164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52"/>
              <a:t>Tune to your </a:t>
            </a:r>
            <a:r>
              <a:rPr b="1" sz="1552">
                <a:solidFill>
                  <a:srgbClr val="FFCC66"/>
                </a:solidFill>
              </a:rPr>
              <a:t>PREDICTED</a:t>
            </a:r>
            <a:r>
              <a:rPr sz="1552"/>
              <a:t> frequencies  </a:t>
            </a:r>
            <a:endParaRPr sz="1552"/>
          </a:p>
          <a:p>
            <a:pPr defTabSz="886968">
              <a:defRPr sz="970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DO you indeed get the same strong standing waves?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Footer Placeholder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"A Hands-on Introduction to Nanoscience: WeCanFigureThisOut.org/NANO/Nano_home.htm</a:t>
            </a:r>
          </a:p>
        </p:txBody>
      </p:sp>
      <p:sp>
        <p:nvSpPr>
          <p:cNvPr id="180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Actual ripple tank images:</a:t>
            </a:r>
          </a:p>
        </p:txBody>
      </p:sp>
      <p:sp>
        <p:nvSpPr>
          <p:cNvPr id="181" name="Rectangle 3"/>
          <p:cNvSpPr txBox="1"/>
          <p:nvPr>
            <p:ph type="body" sz="half" idx="1"/>
          </p:nvPr>
        </p:nvSpPr>
        <p:spPr>
          <a:xfrm>
            <a:off x="304800" y="762000"/>
            <a:ext cx="8534400" cy="236225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Here I was using the larger ring</a:t>
            </a:r>
          </a:p>
          <a:p>
            <a:pPr>
              <a:defRPr sz="800"/>
            </a:pPr>
          </a:p>
          <a:p>
            <a:pPr>
              <a:defRPr sz="1800"/>
            </a:pPr>
            <a:r>
              <a:t>I scanned generator frequency from 1-20 Hz in 0.5 Hz increments</a:t>
            </a:r>
          </a:p>
          <a:p>
            <a:pPr>
              <a:defRPr sz="800"/>
            </a:pPr>
          </a:p>
          <a:p>
            <a:pPr>
              <a:defRPr sz="1800"/>
            </a:pPr>
            <a:r>
              <a:t>Took one photograph at each of these 39 frequencies, then combined into movie</a:t>
            </a:r>
          </a:p>
          <a:p>
            <a:pPr>
              <a:defRPr sz="700"/>
            </a:pPr>
          </a:p>
          <a:p>
            <a:pPr>
              <a:defRPr sz="700"/>
            </a:pPr>
          </a:p>
          <a:p>
            <a:pPr>
              <a:spcBef>
                <a:spcPts val="300"/>
              </a:spcBef>
              <a:defRPr sz="1600"/>
            </a:pPr>
            <a:r>
              <a:t>	NOTE:  Did not necessarily capture biggest waves at each f (matter of luck)</a:t>
            </a:r>
          </a:p>
        </p:txBody>
      </p:sp>
      <p:sp>
        <p:nvSpPr>
          <p:cNvPr id="182" name="Rectangle 7"/>
          <p:cNvSpPr txBox="1"/>
          <p:nvPr/>
        </p:nvSpPr>
        <p:spPr>
          <a:xfrm>
            <a:off x="1085747" y="5943600"/>
            <a:ext cx="7194653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0" sz="1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Link to animation in webpage: </a:t>
            </a:r>
            <a:r>
              <a:rPr u="sng">
                <a:solidFill>
                  <a:srgbClr val="00CCFF"/>
                </a:solidFill>
                <a:uFill>
                  <a:solidFill>
                    <a:srgbClr val="00CCFF"/>
                  </a:solidFill>
                </a:uFill>
                <a:hlinkClick r:id="rId2" invalidUrl="" action="" tgtFrame="" tooltip="" history="1" highlightClick="0" endSnd="0"/>
              </a:rPr>
              <a:t>Waves: Electron - supporting Materials - Animation 1</a:t>
            </a:r>
          </a:p>
        </p:txBody>
      </p:sp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19400" y="2908300"/>
            <a:ext cx="3505200" cy="28670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86" name="Rectangle 1026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"Magic" wavelengths </a:t>
            </a:r>
            <a:r>
              <a:rPr i="1">
                <a:latin typeface="+mn-lt"/>
                <a:ea typeface="+mn-ea"/>
                <a:cs typeface="+mn-cs"/>
                <a:sym typeface="Arial"/>
              </a:rPr>
              <a:t>→</a:t>
            </a:r>
            <a:r>
              <a:t>magic energies</a:t>
            </a:r>
          </a:p>
        </p:txBody>
      </p:sp>
      <p:sp>
        <p:nvSpPr>
          <p:cNvPr id="187" name="Rectangle 1027"/>
          <p:cNvSpPr txBox="1"/>
          <p:nvPr>
            <p:ph type="body" idx="1"/>
          </p:nvPr>
        </p:nvSpPr>
        <p:spPr>
          <a:xfrm>
            <a:off x="304800" y="914400"/>
            <a:ext cx="8534400" cy="5702448"/>
          </a:xfrm>
          <a:prstGeom prst="rect">
            <a:avLst/>
          </a:prstGeom>
        </p:spPr>
        <p:txBody>
          <a:bodyPr/>
          <a:lstStyle/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The strong “standing waves” have different wavelengths and frequencies</a:t>
            </a:r>
          </a:p>
          <a:p>
            <a:pPr defTabSz="877823">
              <a:defRPr sz="863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Your intuition tells you that they must also have different energy</a:t>
            </a:r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Would expect energy of a wave to increase with its frequency (f)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In fact, it increases as: </a:t>
            </a:r>
            <a:r>
              <a:rPr>
                <a:solidFill>
                  <a:srgbClr val="FFCC00"/>
                </a:solidFill>
              </a:rPr>
              <a:t>Energy </a:t>
            </a:r>
            <a:r>
              <a:rPr>
                <a:solidFill>
                  <a:srgbClr val="FFCC00"/>
                </a:solidFill>
                <a:latin typeface="Symbol"/>
                <a:ea typeface="Symbol"/>
                <a:cs typeface="Symbol"/>
                <a:sym typeface="Symbol"/>
              </a:rPr>
              <a:t>a</a:t>
            </a:r>
            <a:r>
              <a:rPr>
                <a:solidFill>
                  <a:srgbClr val="FFCC00"/>
                </a:solidFill>
              </a:rPr>
              <a:t> (frequency)</a:t>
            </a:r>
            <a:r>
              <a:rPr b="1" baseline="29916">
                <a:solidFill>
                  <a:srgbClr val="FFCC00"/>
                </a:solidFill>
              </a:rPr>
              <a:t>2 </a:t>
            </a:r>
            <a:endParaRPr b="1" baseline="29916">
              <a:solidFill>
                <a:srgbClr val="FFCC00"/>
              </a:solidFill>
            </a:endParaRPr>
          </a:p>
          <a:p>
            <a:pPr defTabSz="877823">
              <a:defRPr sz="959">
                <a:solidFill>
                  <a:srgbClr val="FF9933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(I prove this in lecture’s appendix for a common situation)</a:t>
            </a:r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Which implies that </a:t>
            </a:r>
            <a:r>
              <a:rPr>
                <a:solidFill>
                  <a:srgbClr val="FFCC00"/>
                </a:solidFill>
              </a:rPr>
              <a:t>Energy </a:t>
            </a:r>
            <a:r>
              <a:rPr>
                <a:solidFill>
                  <a:srgbClr val="FFCC00"/>
                </a:solidFill>
                <a:latin typeface="Symbol"/>
                <a:ea typeface="Symbol"/>
                <a:cs typeface="Symbol"/>
                <a:sym typeface="Symbol"/>
              </a:rPr>
              <a:t>a</a:t>
            </a:r>
            <a:r>
              <a:rPr>
                <a:solidFill>
                  <a:srgbClr val="FFCC00"/>
                </a:solidFill>
              </a:rPr>
              <a:t> 1 / (wavelength)</a:t>
            </a:r>
            <a:r>
              <a:rPr b="1" baseline="29916">
                <a:solidFill>
                  <a:srgbClr val="FFCC00"/>
                </a:solidFill>
              </a:rPr>
              <a:t>2</a:t>
            </a:r>
            <a:r>
              <a:rPr sz="1536"/>
              <a:t> </a:t>
            </a:r>
            <a:endParaRPr sz="1536"/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From fact that wave moves one wavelength (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) in each cycle time (1/f):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velocity =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 </a:t>
            </a:r>
            <a:r>
              <a:t>f    =&gt;      f = velocity /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 </a:t>
            </a:r>
            <a:r>
              <a:t> </a:t>
            </a:r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So fact that in a box we ONLY have strong waves a certain specific f’s and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's</a:t>
            </a:r>
            <a:r>
              <a:rPr i="1">
                <a:latin typeface="+mn-lt"/>
                <a:ea typeface="+mn-ea"/>
                <a:cs typeface="+mn-cs"/>
                <a:sym typeface="Arial"/>
              </a:rPr>
              <a:t>→</a:t>
            </a:r>
            <a:endParaRPr sz="1536"/>
          </a:p>
          <a:p>
            <a:pPr defTabSz="877823">
              <a:defRPr sz="1536">
                <a:solidFill>
                  <a:srgbClr val="FF9933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algn="ctr" defTabSz="877823">
              <a:defRPr sz="1919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Trapped waves are</a:t>
            </a:r>
            <a:r>
              <a:rPr>
                <a:solidFill>
                  <a:srgbClr val="FF9933"/>
                </a:solidFill>
              </a:rPr>
              <a:t> </a:t>
            </a:r>
            <a:r>
              <a:rPr>
                <a:solidFill>
                  <a:srgbClr val="FF3300"/>
                </a:solidFill>
              </a:rPr>
              <a:t>QUANTIZED</a:t>
            </a:r>
            <a:r>
              <a:rPr>
                <a:solidFill>
                  <a:srgbClr val="FF9933"/>
                </a:solidFill>
              </a:rPr>
              <a:t> </a:t>
            </a:r>
            <a:r>
              <a:t>in energy (. . . drum roll!)</a:t>
            </a:r>
            <a:endParaRPr sz="1536"/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 5"/>
          <p:cNvSpPr txBox="1"/>
          <p:nvPr/>
        </p:nvSpPr>
        <p:spPr>
          <a:xfrm>
            <a:off x="304800" y="64699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90" name="Rectangle 2"/>
          <p:cNvSpPr txBox="1"/>
          <p:nvPr>
            <p:ph type="title"/>
          </p:nvPr>
        </p:nvSpPr>
        <p:spPr>
          <a:xfrm>
            <a:off x="304800" y="76200"/>
            <a:ext cx="8534400" cy="457200"/>
          </a:xfrm>
          <a:prstGeom prst="rect">
            <a:avLst/>
          </a:prstGeom>
        </p:spPr>
        <p:txBody>
          <a:bodyPr/>
          <a:lstStyle>
            <a:lvl1pPr defTabSz="795527">
              <a:defRPr sz="2436">
                <a:effectLst>
                  <a:outerShdw sx="100000" sy="100000" kx="0" ky="0" algn="b" rotWithShape="0" blurRad="33147" dist="33147" dir="2700000">
                    <a:srgbClr val="000000"/>
                  </a:outerShdw>
                </a:effectLst>
              </a:defRPr>
            </a:lvl1pPr>
          </a:lstStyle>
          <a:p>
            <a:pPr/>
            <a:r>
              <a:t>"Quantum Size Effect"</a:t>
            </a:r>
          </a:p>
        </p:txBody>
      </p:sp>
      <p:sp>
        <p:nvSpPr>
          <p:cNvPr id="191" name="Rectangle 3"/>
          <p:cNvSpPr txBox="1"/>
          <p:nvPr>
            <p:ph type="body" idx="1"/>
          </p:nvPr>
        </p:nvSpPr>
        <p:spPr>
          <a:xfrm>
            <a:off x="304800" y="706035"/>
            <a:ext cx="8534400" cy="5578551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Or just "QSE" - The sexy name this is given for electron waves</a:t>
            </a:r>
          </a:p>
          <a:p>
            <a:pPr>
              <a:defRPr sz="1200"/>
            </a:pPr>
          </a:p>
          <a:p>
            <a:pPr>
              <a:spcBef>
                <a:spcPts val="300"/>
              </a:spcBef>
              <a:defRPr sz="1600"/>
            </a:pPr>
            <a:r>
              <a:t>The strong standing waves were those that “fit” in the box: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baseline="-25000">
                <a:latin typeface="Symbol"/>
                <a:ea typeface="Symbol"/>
                <a:cs typeface="Symbol"/>
                <a:sym typeface="Symbol"/>
              </a:rPr>
              <a:t>1</a:t>
            </a:r>
            <a:r>
              <a:t> = L </a:t>
            </a:r>
            <a:r>
              <a:rPr b="1" baseline="-25000"/>
              <a:t>box		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baseline="-25000">
                <a:latin typeface="Symbol"/>
                <a:ea typeface="Symbol"/>
                <a:cs typeface="Symbol"/>
                <a:sym typeface="Symbol"/>
              </a:rPr>
              <a:t>2</a:t>
            </a:r>
            <a:r>
              <a:t> = L </a:t>
            </a:r>
            <a:r>
              <a:rPr b="1" baseline="-25000"/>
              <a:t>box</a:t>
            </a:r>
            <a:r>
              <a:t> / 2	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b="1" baseline="-25000"/>
              <a:t>3</a:t>
            </a:r>
            <a:r>
              <a:t> = L </a:t>
            </a:r>
            <a:r>
              <a:rPr b="1" baseline="-25000"/>
              <a:t>box </a:t>
            </a:r>
            <a:r>
              <a:t>/ 3 . . .</a:t>
            </a:r>
          </a:p>
          <a:p>
            <a:pPr>
              <a:defRPr sz="1600"/>
            </a:pPr>
          </a:p>
          <a:p>
            <a:pPr>
              <a:defRPr sz="1600"/>
            </a:pPr>
            <a:r>
              <a:t>Their energies increase as frequency </a:t>
            </a:r>
            <a:r>
              <a:rPr b="1" baseline="30000"/>
              <a:t>2</a:t>
            </a:r>
            <a:r>
              <a:t> = (velocity /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l) </a:t>
            </a:r>
            <a:r>
              <a:rPr baseline="30000">
                <a:latin typeface="Symbol"/>
                <a:ea typeface="Symbol"/>
                <a:cs typeface="Symbol"/>
                <a:sym typeface="Symbol"/>
              </a:rPr>
              <a:t>2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    </a:t>
            </a:r>
            <a:r>
              <a:rPr i="1" sz="1800">
                <a:latin typeface="+mn-lt"/>
                <a:ea typeface="+mn-ea"/>
                <a:cs typeface="+mn-cs"/>
                <a:sym typeface="Arial"/>
              </a:rPr>
              <a:t>→</a:t>
            </a:r>
            <a:r>
              <a:t>   "allowed energies"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1 /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 </a:t>
            </a:r>
            <a:r>
              <a:rPr baseline="30000">
                <a:latin typeface="Symbol"/>
                <a:ea typeface="Symbol"/>
                <a:cs typeface="Symbol"/>
                <a:sym typeface="Symbol"/>
              </a:rPr>
              <a:t>2</a:t>
            </a:r>
            <a:endParaRPr baseline="30000">
              <a:latin typeface="Symbol"/>
              <a:ea typeface="Symbol"/>
              <a:cs typeface="Symbol"/>
              <a:sym typeface="Symbol"/>
            </a:endParaRP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E</a:t>
            </a:r>
            <a:r>
              <a:rPr b="1" baseline="-25000"/>
              <a:t>1</a:t>
            </a:r>
            <a:r>
              <a:t>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1 / L</a:t>
            </a:r>
            <a:r>
              <a:rPr b="1" baseline="-25000"/>
              <a:t> box </a:t>
            </a:r>
            <a:r>
              <a:rPr b="1" baseline="30000"/>
              <a:t>2</a:t>
            </a:r>
            <a:r>
              <a:rPr b="1" baseline="-25000"/>
              <a:t>	</a:t>
            </a:r>
            <a:r>
              <a:t>E</a:t>
            </a:r>
            <a:r>
              <a:rPr b="1" baseline="-25000"/>
              <a:t>2</a:t>
            </a:r>
            <a:r>
              <a:t>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4 / L </a:t>
            </a:r>
            <a:r>
              <a:rPr b="1" baseline="-25000"/>
              <a:t>box </a:t>
            </a:r>
            <a:r>
              <a:rPr b="1" baseline="30000"/>
              <a:t>2</a:t>
            </a:r>
            <a:r>
              <a:rPr b="1" baseline="-25000"/>
              <a:t>	</a:t>
            </a:r>
            <a:r>
              <a:t>E</a:t>
            </a:r>
            <a:r>
              <a:rPr b="1" baseline="-25000"/>
              <a:t>3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9 / L </a:t>
            </a:r>
            <a:r>
              <a:rPr b="1" baseline="-25000"/>
              <a:t>box </a:t>
            </a:r>
            <a:r>
              <a:rPr b="1" baseline="30000"/>
              <a:t>2</a:t>
            </a:r>
            <a:endParaRPr b="1" baseline="30000"/>
          </a:p>
          <a:p>
            <a:pPr>
              <a:defRPr b="1" baseline="-25000" sz="5400"/>
            </a:pPr>
            <a:endParaRPr baseline="31407"/>
          </a:p>
          <a:p>
            <a:pPr>
              <a:defRPr b="1" baseline="-38062" sz="3200"/>
            </a:pPr>
          </a:p>
          <a:p>
            <a:pPr algn="ctr">
              <a:defRPr sz="1800">
                <a:solidFill>
                  <a:srgbClr val="FF9933"/>
                </a:solidFill>
              </a:defRPr>
            </a:pPr>
          </a:p>
          <a:p>
            <a:pPr algn="ctr">
              <a:defRPr sz="1800">
                <a:solidFill>
                  <a:srgbClr val="FFCC00"/>
                </a:solidFill>
              </a:defRPr>
            </a:pPr>
            <a:r>
              <a:t>1) LARGER THE BOX - smaller the energies</a:t>
            </a:r>
          </a:p>
          <a:p>
            <a:pPr algn="ctr">
              <a:defRPr sz="700">
                <a:solidFill>
                  <a:srgbClr val="FFCC00"/>
                </a:solidFill>
              </a:defRPr>
            </a:pPr>
          </a:p>
          <a:p>
            <a:pPr algn="ctr">
              <a:defRPr sz="1800">
                <a:solidFill>
                  <a:srgbClr val="FFCC00"/>
                </a:solidFill>
              </a:defRPr>
            </a:pPr>
            <a:r>
              <a:t>2) Energies ~ SAME for same sized particles (if electron wave velocities ~ same)</a:t>
            </a:r>
          </a:p>
        </p:txBody>
      </p:sp>
      <p:grpSp>
        <p:nvGrpSpPr>
          <p:cNvPr id="211" name="Group 30"/>
          <p:cNvGrpSpPr/>
          <p:nvPr/>
        </p:nvGrpSpPr>
        <p:grpSpPr>
          <a:xfrm>
            <a:off x="1981200" y="3352799"/>
            <a:ext cx="6248400" cy="1742442"/>
            <a:chOff x="0" y="0"/>
            <a:chExt cx="6248400" cy="1742440"/>
          </a:xfrm>
        </p:grpSpPr>
        <p:sp>
          <p:nvSpPr>
            <p:cNvPr id="192" name="Line 6"/>
            <p:cNvSpPr/>
            <p:nvPr/>
          </p:nvSpPr>
          <p:spPr>
            <a:xfrm flipV="1">
              <a:off x="449262" y="279400"/>
              <a:ext cx="1" cy="1120775"/>
            </a:xfrm>
            <a:prstGeom prst="line">
              <a:avLst/>
            </a:prstGeom>
            <a:noFill/>
            <a:ln w="38100" cap="flat">
              <a:solidFill>
                <a:srgbClr val="00CC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Line 13"/>
            <p:cNvSpPr/>
            <p:nvPr/>
          </p:nvSpPr>
          <p:spPr>
            <a:xfrm>
              <a:off x="2838450" y="1343025"/>
              <a:ext cx="1406525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4" name="Line 14"/>
            <p:cNvSpPr/>
            <p:nvPr/>
          </p:nvSpPr>
          <p:spPr>
            <a:xfrm>
              <a:off x="2838450" y="1166812"/>
              <a:ext cx="1406525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5" name="Line 15"/>
            <p:cNvSpPr/>
            <p:nvPr/>
          </p:nvSpPr>
          <p:spPr>
            <a:xfrm>
              <a:off x="2838450" y="812800"/>
              <a:ext cx="1406525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6" name="Line 16"/>
            <p:cNvSpPr/>
            <p:nvPr/>
          </p:nvSpPr>
          <p:spPr>
            <a:xfrm>
              <a:off x="869950" y="1212850"/>
              <a:ext cx="1408113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Line 17"/>
            <p:cNvSpPr/>
            <p:nvPr/>
          </p:nvSpPr>
          <p:spPr>
            <a:xfrm>
              <a:off x="869950" y="989012"/>
              <a:ext cx="1408113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Line 18"/>
            <p:cNvSpPr/>
            <p:nvPr/>
          </p:nvSpPr>
          <p:spPr>
            <a:xfrm>
              <a:off x="838200" y="466725"/>
              <a:ext cx="1408113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9" name="Text Box 19"/>
            <p:cNvSpPr txBox="1"/>
            <p:nvPr/>
          </p:nvSpPr>
          <p:spPr>
            <a:xfrm>
              <a:off x="0" y="0"/>
              <a:ext cx="1084263" cy="332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900"/>
                </a:spcBef>
                <a:defRPr sz="1600">
                  <a:solidFill>
                    <a:srgbClr val="00CCFF"/>
                  </a:solidFill>
                </a:defRPr>
              </a:lvl1pPr>
            </a:lstStyle>
            <a:p>
              <a:pPr/>
              <a:r>
                <a:t>Energy</a:t>
              </a:r>
            </a:p>
          </p:txBody>
        </p:sp>
        <p:sp>
          <p:nvSpPr>
            <p:cNvPr id="200" name="Text Box 20"/>
            <p:cNvSpPr txBox="1"/>
            <p:nvPr/>
          </p:nvSpPr>
          <p:spPr>
            <a:xfrm>
              <a:off x="2933700" y="1409700"/>
              <a:ext cx="1333500" cy="332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900"/>
                </a:spcBef>
                <a:defRPr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Large Box</a:t>
              </a:r>
            </a:p>
          </p:txBody>
        </p:sp>
        <p:sp>
          <p:nvSpPr>
            <p:cNvPr id="201" name="Text Box 22"/>
            <p:cNvSpPr txBox="1"/>
            <p:nvPr/>
          </p:nvSpPr>
          <p:spPr>
            <a:xfrm>
              <a:off x="933450" y="1409700"/>
              <a:ext cx="1420813" cy="332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900"/>
                </a:spcBef>
                <a:defRPr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Small Box</a:t>
              </a:r>
            </a:p>
          </p:txBody>
        </p:sp>
        <p:sp>
          <p:nvSpPr>
            <p:cNvPr id="202" name="Line 15"/>
            <p:cNvSpPr/>
            <p:nvPr/>
          </p:nvSpPr>
          <p:spPr>
            <a:xfrm>
              <a:off x="2819400" y="152400"/>
              <a:ext cx="1406525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3" name="Straight Connector 18"/>
            <p:cNvSpPr/>
            <p:nvPr/>
          </p:nvSpPr>
          <p:spPr>
            <a:xfrm>
              <a:off x="236536" y="1371600"/>
              <a:ext cx="449264" cy="1589"/>
            </a:xfrm>
            <a:prstGeom prst="line">
              <a:avLst/>
            </a:prstGeom>
            <a:solidFill>
              <a:schemeClr val="accent1"/>
            </a:solidFill>
            <a:ln w="38100" cap="flat">
              <a:solidFill>
                <a:srgbClr val="66CC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4" name="Line 13"/>
            <p:cNvSpPr/>
            <p:nvPr/>
          </p:nvSpPr>
          <p:spPr>
            <a:xfrm>
              <a:off x="4819650" y="1343025"/>
              <a:ext cx="1406525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5" name="Line 14"/>
            <p:cNvSpPr/>
            <p:nvPr/>
          </p:nvSpPr>
          <p:spPr>
            <a:xfrm>
              <a:off x="4819650" y="1295400"/>
              <a:ext cx="1406525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6" name="Line 15"/>
            <p:cNvSpPr/>
            <p:nvPr/>
          </p:nvSpPr>
          <p:spPr>
            <a:xfrm>
              <a:off x="4819650" y="1229360"/>
              <a:ext cx="1406525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7" name="Text Box 20"/>
            <p:cNvSpPr txBox="1"/>
            <p:nvPr/>
          </p:nvSpPr>
          <p:spPr>
            <a:xfrm>
              <a:off x="4914900" y="1409700"/>
              <a:ext cx="1333500" cy="332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900"/>
                </a:spcBef>
                <a:defRPr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Huge Box</a:t>
              </a:r>
            </a:p>
          </p:txBody>
        </p:sp>
        <p:sp>
          <p:nvSpPr>
            <p:cNvPr id="208" name="Line 15"/>
            <p:cNvSpPr/>
            <p:nvPr/>
          </p:nvSpPr>
          <p:spPr>
            <a:xfrm>
              <a:off x="4820920" y="1163319"/>
              <a:ext cx="1406526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9" name="Line 15"/>
            <p:cNvSpPr/>
            <p:nvPr/>
          </p:nvSpPr>
          <p:spPr>
            <a:xfrm>
              <a:off x="4831079" y="1097280"/>
              <a:ext cx="1406526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0" name="Text Box 20"/>
            <p:cNvSpPr txBox="1"/>
            <p:nvPr/>
          </p:nvSpPr>
          <p:spPr>
            <a:xfrm>
              <a:off x="4838700" y="730250"/>
              <a:ext cx="1333500" cy="307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800"/>
                </a:spcBef>
                <a:defRPr b="0" sz="1400">
                  <a:solidFill>
                    <a:srgbClr val="FFFFFF"/>
                  </a:solidFill>
                </a:defRPr>
              </a:lvl1pPr>
            </a:lstStyle>
            <a:p>
              <a:pPr/>
              <a:r>
                <a:t>(and so on)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214" name="Rectangle 3"/>
          <p:cNvSpPr txBox="1"/>
          <p:nvPr>
            <p:ph type="body" idx="1"/>
          </p:nvPr>
        </p:nvSpPr>
        <p:spPr>
          <a:xfrm>
            <a:off x="381000" y="8382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For 1D water wells above, standing wave energies were pretty easy to figure out</a:t>
            </a:r>
            <a:endParaRPr sz="1400"/>
          </a:p>
          <a:p>
            <a:pPr>
              <a:defRPr sz="1400"/>
            </a:pPr>
          </a:p>
          <a:p>
            <a:pPr>
              <a:defRPr sz="1800"/>
            </a:pPr>
            <a:r>
              <a:t>But what if well got sharply deeper in center?</a:t>
            </a:r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	Wave's velocity &amp; wavelength </a:t>
            </a:r>
          </a:p>
          <a:p>
            <a:pPr>
              <a:defRPr sz="900"/>
            </a:pPr>
          </a:p>
          <a:p>
            <a:pPr>
              <a:spcBef>
                <a:spcPts val="300"/>
              </a:spcBef>
              <a:defRPr sz="1600"/>
            </a:pPr>
            <a:r>
              <a:t>		change as depth of well changes:</a:t>
            </a:r>
          </a:p>
          <a:p>
            <a:pPr/>
          </a:p>
          <a:p>
            <a:pPr>
              <a:defRPr sz="1600"/>
            </a:pPr>
            <a:r>
              <a:t>"</a:t>
            </a:r>
            <a:r>
              <a:rPr sz="1800"/>
              <a:t>Standing wave" energies shift from those on previous page</a:t>
            </a:r>
            <a:endParaRPr sz="1800"/>
          </a:p>
          <a:p>
            <a:pPr>
              <a:defRPr sz="1200"/>
            </a:pPr>
          </a:p>
          <a:p>
            <a:pPr>
              <a:defRPr sz="1800"/>
            </a:pPr>
            <a:r>
              <a:t>Further modified if well goes from 1D </a:t>
            </a:r>
            <a:r>
              <a:rPr>
                <a:latin typeface="+mn-lt"/>
                <a:ea typeface="+mn-ea"/>
                <a:cs typeface="+mn-cs"/>
                <a:sym typeface="Arial"/>
              </a:rPr>
              <a:t>→ 2D → 3D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12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Atoms = 3D energy wells:  </a:t>
            </a:r>
            <a:r>
              <a:rPr b="1" sz="1600">
                <a:solidFill>
                  <a:srgbClr val="FF9933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sz="1600">
                <a:solidFill>
                  <a:srgbClr val="FFCC00"/>
                </a:solidFill>
                <a:latin typeface="Tahoma"/>
                <a:ea typeface="Tahoma"/>
                <a:cs typeface="Tahoma"/>
                <a:sym typeface="Tahoma"/>
              </a:rPr>
              <a:t>- q </a:t>
            </a:r>
            <a:r>
              <a:rPr b="1" baseline="-25000" sz="1600">
                <a:solidFill>
                  <a:srgbClr val="FFCC00"/>
                </a:solidFill>
                <a:latin typeface="Tahoma"/>
                <a:ea typeface="Tahoma"/>
                <a:cs typeface="Tahoma"/>
                <a:sym typeface="Tahoma"/>
              </a:rPr>
              <a:t>electron</a:t>
            </a:r>
            <a:r>
              <a:rPr b="1" sz="1600">
                <a:solidFill>
                  <a:srgbClr val="FFCC00"/>
                </a:solidFill>
                <a:latin typeface="Tahoma"/>
                <a:ea typeface="Tahoma"/>
                <a:cs typeface="Tahoma"/>
                <a:sym typeface="Tahoma"/>
              </a:rPr>
              <a:t> q </a:t>
            </a:r>
            <a:r>
              <a:rPr b="1" baseline="-25000" sz="1600">
                <a:solidFill>
                  <a:srgbClr val="FFCC00"/>
                </a:solidFill>
                <a:latin typeface="Tahoma"/>
                <a:ea typeface="Tahoma"/>
                <a:cs typeface="Tahoma"/>
                <a:sym typeface="Tahoma"/>
              </a:rPr>
              <a:t>nucleus</a:t>
            </a:r>
            <a:r>
              <a:rPr b="1" sz="1600">
                <a:solidFill>
                  <a:srgbClr val="FFCC00"/>
                </a:solidFill>
                <a:latin typeface="Tahoma"/>
                <a:ea typeface="Tahoma"/>
                <a:cs typeface="Tahoma"/>
                <a:sym typeface="Tahoma"/>
              </a:rPr>
              <a:t> / R     =</a:t>
            </a:r>
            <a:endParaRPr sz="1600">
              <a:solidFill>
                <a:srgbClr val="FFCC00"/>
              </a:solidFill>
            </a:endParaRPr>
          </a:p>
          <a:p>
            <a:pPr algn="ctr">
              <a:defRPr sz="1600"/>
            </a:pPr>
          </a:p>
          <a:p>
            <a:pPr algn="ctr">
              <a:spcBef>
                <a:spcPts val="300"/>
              </a:spcBef>
              <a:defRPr sz="1600"/>
            </a:pPr>
            <a:r>
              <a:t>Math is more complex!  Takes longer to solve (!@#%#!!)  But in the end:</a:t>
            </a:r>
          </a:p>
          <a:p>
            <a:pPr algn="ctr">
              <a:defRPr sz="1400"/>
            </a:pPr>
          </a:p>
          <a:p>
            <a:pPr algn="ctr">
              <a:defRPr b="1" sz="1800">
                <a:solidFill>
                  <a:srgbClr val="FFCC00"/>
                </a:solidFill>
              </a:defRPr>
            </a:pPr>
            <a:r>
              <a:t>Atomic Energy Levels = Electron Standing Wave Energies</a:t>
            </a:r>
          </a:p>
        </p:txBody>
      </p:sp>
      <p:sp>
        <p:nvSpPr>
          <p:cNvPr id="215" name="Rectangle 5"/>
          <p:cNvSpPr txBox="1"/>
          <p:nvPr>
            <p:ph type="title"/>
          </p:nvPr>
        </p:nvSpPr>
        <p:spPr>
          <a:xfrm>
            <a:off x="304800" y="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Atoms = 3D electron boxes  (a bit more complicated):</a:t>
            </a:r>
          </a:p>
        </p:txBody>
      </p:sp>
      <p:grpSp>
        <p:nvGrpSpPr>
          <p:cNvPr id="219" name="Group 830"/>
          <p:cNvGrpSpPr/>
          <p:nvPr/>
        </p:nvGrpSpPr>
        <p:grpSpPr>
          <a:xfrm>
            <a:off x="7304088" y="4343400"/>
            <a:ext cx="239713" cy="228600"/>
            <a:chOff x="0" y="0"/>
            <a:chExt cx="239712" cy="228600"/>
          </a:xfrm>
        </p:grpSpPr>
        <p:sp>
          <p:nvSpPr>
            <p:cNvPr id="216" name="Oval 824"/>
            <p:cNvSpPr/>
            <p:nvPr/>
          </p:nvSpPr>
          <p:spPr>
            <a:xfrm>
              <a:off x="-1" y="0"/>
              <a:ext cx="239714" cy="228600"/>
            </a:xfrm>
            <a:prstGeom prst="ellipse">
              <a:avLst/>
            </a:prstGeom>
            <a:solidFill>
              <a:srgbClr val="FF3300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7" name="Line 825"/>
            <p:cNvSpPr/>
            <p:nvPr/>
          </p:nvSpPr>
          <p:spPr>
            <a:xfrm>
              <a:off x="47942" y="110489"/>
              <a:ext cx="143828" cy="1"/>
            </a:xfrm>
            <a:prstGeom prst="line">
              <a:avLst/>
            </a:prstGeom>
            <a:noFill/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8" name="Line 826"/>
            <p:cNvSpPr/>
            <p:nvPr/>
          </p:nvSpPr>
          <p:spPr>
            <a:xfrm flipH="1">
              <a:off x="119855" y="45719"/>
              <a:ext cx="1" cy="137162"/>
            </a:xfrm>
            <a:prstGeom prst="line">
              <a:avLst/>
            </a:prstGeom>
            <a:noFill/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222" name="Group 829"/>
          <p:cNvGrpSpPr/>
          <p:nvPr/>
        </p:nvGrpSpPr>
        <p:grpSpPr>
          <a:xfrm>
            <a:off x="6284912" y="4343399"/>
            <a:ext cx="192089" cy="182565"/>
            <a:chOff x="0" y="0"/>
            <a:chExt cx="192088" cy="182563"/>
          </a:xfrm>
        </p:grpSpPr>
        <p:sp>
          <p:nvSpPr>
            <p:cNvPr id="220" name="Oval 827"/>
            <p:cNvSpPr/>
            <p:nvPr/>
          </p:nvSpPr>
          <p:spPr>
            <a:xfrm>
              <a:off x="-1" y="-1"/>
              <a:ext cx="192090" cy="182565"/>
            </a:xfrm>
            <a:prstGeom prst="ellipse">
              <a:avLst/>
            </a:prstGeom>
            <a:solidFill>
              <a:srgbClr val="00CCFF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1" name="Line 828"/>
            <p:cNvSpPr/>
            <p:nvPr/>
          </p:nvSpPr>
          <p:spPr>
            <a:xfrm>
              <a:off x="24010" y="83674"/>
              <a:ext cx="144066" cy="1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96" name="Group 836"/>
          <p:cNvGrpSpPr/>
          <p:nvPr/>
        </p:nvGrpSpPr>
        <p:grpSpPr>
          <a:xfrm>
            <a:off x="5334000" y="1371599"/>
            <a:ext cx="3733800" cy="1846483"/>
            <a:chOff x="0" y="0"/>
            <a:chExt cx="3733799" cy="1846481"/>
          </a:xfrm>
        </p:grpSpPr>
        <p:sp>
          <p:nvSpPr>
            <p:cNvPr id="223" name="Freeform 15"/>
            <p:cNvSpPr/>
            <p:nvPr/>
          </p:nvSpPr>
          <p:spPr>
            <a:xfrm>
              <a:off x="878541" y="351343"/>
              <a:ext cx="756522" cy="109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" y="133"/>
                    <a:pt x="1137" y="267"/>
                    <a:pt x="2274" y="800"/>
                  </a:cubicBezTo>
                  <a:cubicBezTo>
                    <a:pt x="3411" y="1333"/>
                    <a:pt x="5684" y="2533"/>
                    <a:pt x="6821" y="3200"/>
                  </a:cubicBezTo>
                  <a:cubicBezTo>
                    <a:pt x="7958" y="3867"/>
                    <a:pt x="8147" y="4133"/>
                    <a:pt x="9095" y="4800"/>
                  </a:cubicBezTo>
                  <a:cubicBezTo>
                    <a:pt x="10042" y="5467"/>
                    <a:pt x="11368" y="6267"/>
                    <a:pt x="12505" y="7200"/>
                  </a:cubicBezTo>
                  <a:cubicBezTo>
                    <a:pt x="13642" y="8133"/>
                    <a:pt x="14968" y="9333"/>
                    <a:pt x="15916" y="10400"/>
                  </a:cubicBezTo>
                  <a:cubicBezTo>
                    <a:pt x="16863" y="11467"/>
                    <a:pt x="17432" y="12267"/>
                    <a:pt x="18189" y="13600"/>
                  </a:cubicBezTo>
                  <a:cubicBezTo>
                    <a:pt x="18947" y="14933"/>
                    <a:pt x="19895" y="17067"/>
                    <a:pt x="20463" y="18400"/>
                  </a:cubicBezTo>
                  <a:cubicBezTo>
                    <a:pt x="21032" y="19733"/>
                    <a:pt x="21411" y="21067"/>
                    <a:pt x="21600" y="21600"/>
                  </a:cubicBezTo>
                </a:path>
              </a:pathLst>
            </a:cu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4" name="Freeform 16"/>
            <p:cNvSpPr/>
            <p:nvPr/>
          </p:nvSpPr>
          <p:spPr>
            <a:xfrm flipH="1">
              <a:off x="2489200" y="351343"/>
              <a:ext cx="732118" cy="105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" y="133"/>
                    <a:pt x="1137" y="267"/>
                    <a:pt x="2274" y="800"/>
                  </a:cubicBezTo>
                  <a:cubicBezTo>
                    <a:pt x="3411" y="1333"/>
                    <a:pt x="5684" y="2533"/>
                    <a:pt x="6821" y="3200"/>
                  </a:cubicBezTo>
                  <a:cubicBezTo>
                    <a:pt x="7958" y="3867"/>
                    <a:pt x="8147" y="4133"/>
                    <a:pt x="9095" y="4800"/>
                  </a:cubicBezTo>
                  <a:cubicBezTo>
                    <a:pt x="10042" y="5467"/>
                    <a:pt x="11368" y="6267"/>
                    <a:pt x="12505" y="7200"/>
                  </a:cubicBezTo>
                  <a:cubicBezTo>
                    <a:pt x="13642" y="8133"/>
                    <a:pt x="14968" y="9333"/>
                    <a:pt x="15916" y="10400"/>
                  </a:cubicBezTo>
                  <a:cubicBezTo>
                    <a:pt x="16863" y="11467"/>
                    <a:pt x="17432" y="12267"/>
                    <a:pt x="18189" y="13600"/>
                  </a:cubicBezTo>
                  <a:cubicBezTo>
                    <a:pt x="18947" y="14933"/>
                    <a:pt x="19895" y="17067"/>
                    <a:pt x="20463" y="18400"/>
                  </a:cubicBezTo>
                  <a:cubicBezTo>
                    <a:pt x="21032" y="19733"/>
                    <a:pt x="21411" y="21067"/>
                    <a:pt x="21600" y="21600"/>
                  </a:cubicBezTo>
                </a:path>
              </a:pathLst>
            </a:cu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491" name="Group 553"/>
            <p:cNvGrpSpPr/>
            <p:nvPr/>
          </p:nvGrpSpPr>
          <p:grpSpPr>
            <a:xfrm>
              <a:off x="946102" y="64807"/>
              <a:ext cx="2184713" cy="216267"/>
              <a:chOff x="0" y="0"/>
              <a:chExt cx="2184711" cy="216266"/>
            </a:xfrm>
          </p:grpSpPr>
          <p:grpSp>
            <p:nvGrpSpPr>
              <p:cNvPr id="357" name="Group 554"/>
              <p:cNvGrpSpPr/>
              <p:nvPr/>
            </p:nvGrpSpPr>
            <p:grpSpPr>
              <a:xfrm>
                <a:off x="981806" y="511"/>
                <a:ext cx="1202906" cy="215756"/>
                <a:chOff x="0" y="0"/>
                <a:chExt cx="1202904" cy="215754"/>
              </a:xfrm>
            </p:grpSpPr>
            <p:sp>
              <p:nvSpPr>
                <p:cNvPr id="225" name="Line 555"/>
                <p:cNvSpPr/>
                <p:nvPr/>
              </p:nvSpPr>
              <p:spPr>
                <a:xfrm>
                  <a:off x="0" y="114406"/>
                  <a:ext cx="9151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6" name="Line 556"/>
                <p:cNvSpPr/>
                <p:nvPr/>
              </p:nvSpPr>
              <p:spPr>
                <a:xfrm flipV="1">
                  <a:off x="11190" y="11891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7" name="Line 557"/>
                <p:cNvSpPr/>
                <p:nvPr/>
              </p:nvSpPr>
              <p:spPr>
                <a:xfrm>
                  <a:off x="9151" y="133325"/>
                  <a:ext cx="12202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8" name="Line 558"/>
                <p:cNvSpPr/>
                <p:nvPr/>
              </p:nvSpPr>
              <p:spPr>
                <a:xfrm flipV="1">
                  <a:off x="23392" y="13378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29" name="Line 559"/>
                <p:cNvSpPr/>
                <p:nvPr/>
              </p:nvSpPr>
              <p:spPr>
                <a:xfrm>
                  <a:off x="21353" y="146838"/>
                  <a:ext cx="7627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0" name="Line 560"/>
                <p:cNvSpPr/>
                <p:nvPr/>
              </p:nvSpPr>
              <p:spPr>
                <a:xfrm flipV="1">
                  <a:off x="32543" y="15134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1" name="Line 561"/>
                <p:cNvSpPr/>
                <p:nvPr/>
              </p:nvSpPr>
              <p:spPr>
                <a:xfrm>
                  <a:off x="28979" y="165756"/>
                  <a:ext cx="9152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2" name="Line 562"/>
                <p:cNvSpPr/>
                <p:nvPr/>
              </p:nvSpPr>
              <p:spPr>
                <a:xfrm flipV="1">
                  <a:off x="40169" y="166212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3" name="Line 563"/>
                <p:cNvSpPr/>
                <p:nvPr/>
              </p:nvSpPr>
              <p:spPr>
                <a:xfrm>
                  <a:off x="37962" y="179000"/>
                  <a:ext cx="7965" cy="1270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4" name="Line 564"/>
                <p:cNvSpPr/>
                <p:nvPr/>
              </p:nvSpPr>
              <p:spPr>
                <a:xfrm flipV="1">
                  <a:off x="49321" y="177022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5" name="Line 565"/>
                <p:cNvSpPr/>
                <p:nvPr/>
              </p:nvSpPr>
              <p:spPr>
                <a:xfrm>
                  <a:off x="43982" y="190121"/>
                  <a:ext cx="12701" cy="9377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6" name="Line 566"/>
                <p:cNvSpPr/>
                <p:nvPr/>
              </p:nvSpPr>
              <p:spPr>
                <a:xfrm flipV="1">
                  <a:off x="56947" y="18513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7" name="Line 567"/>
                <p:cNvSpPr/>
                <p:nvPr/>
              </p:nvSpPr>
              <p:spPr>
                <a:xfrm>
                  <a:off x="52371" y="195940"/>
                  <a:ext cx="12701" cy="1125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8" name="Line 568"/>
                <p:cNvSpPr/>
                <p:nvPr/>
              </p:nvSpPr>
              <p:spPr>
                <a:xfrm flipV="1">
                  <a:off x="66099" y="19188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39" name="Line 569"/>
                <p:cNvSpPr/>
                <p:nvPr/>
              </p:nvSpPr>
              <p:spPr>
                <a:xfrm flipV="1">
                  <a:off x="60760" y="203332"/>
                  <a:ext cx="12701" cy="187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0" name="Line 570"/>
                <p:cNvSpPr/>
                <p:nvPr/>
              </p:nvSpPr>
              <p:spPr>
                <a:xfrm flipV="1">
                  <a:off x="73725" y="19188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1" name="Line 571"/>
                <p:cNvSpPr/>
                <p:nvPr/>
              </p:nvSpPr>
              <p:spPr>
                <a:xfrm flipV="1">
                  <a:off x="71437" y="198050"/>
                  <a:ext cx="12701" cy="703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2" name="Line 572"/>
                <p:cNvSpPr/>
                <p:nvPr/>
              </p:nvSpPr>
              <p:spPr>
                <a:xfrm flipV="1">
                  <a:off x="85927" y="18513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3" name="Line 573"/>
                <p:cNvSpPr/>
                <p:nvPr/>
              </p:nvSpPr>
              <p:spPr>
                <a:xfrm flipV="1">
                  <a:off x="83888" y="176567"/>
                  <a:ext cx="12202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4" name="Line 574"/>
                <p:cNvSpPr/>
                <p:nvPr/>
              </p:nvSpPr>
              <p:spPr>
                <a:xfrm flipV="1">
                  <a:off x="98129" y="16215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5" name="Line 575"/>
                <p:cNvSpPr/>
                <p:nvPr/>
              </p:nvSpPr>
              <p:spPr>
                <a:xfrm flipV="1">
                  <a:off x="96090" y="146838"/>
                  <a:ext cx="12202" cy="2973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6" name="Line 576"/>
                <p:cNvSpPr/>
                <p:nvPr/>
              </p:nvSpPr>
              <p:spPr>
                <a:xfrm flipV="1">
                  <a:off x="111856" y="13378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7" name="Line 577"/>
                <p:cNvSpPr/>
                <p:nvPr/>
              </p:nvSpPr>
              <p:spPr>
                <a:xfrm flipV="1">
                  <a:off x="108292" y="111704"/>
                  <a:ext cx="9152" cy="3513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8" name="Line 578"/>
                <p:cNvSpPr/>
                <p:nvPr/>
              </p:nvSpPr>
              <p:spPr>
                <a:xfrm flipV="1">
                  <a:off x="119482" y="9729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49" name="Line 579"/>
                <p:cNvSpPr/>
                <p:nvPr/>
              </p:nvSpPr>
              <p:spPr>
                <a:xfrm flipV="1">
                  <a:off x="117443" y="79272"/>
                  <a:ext cx="12202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0" name="Line 580"/>
                <p:cNvSpPr/>
                <p:nvPr/>
              </p:nvSpPr>
              <p:spPr>
                <a:xfrm flipV="1">
                  <a:off x="131684" y="6486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1" name="Line 581"/>
                <p:cNvSpPr/>
                <p:nvPr/>
              </p:nvSpPr>
              <p:spPr>
                <a:xfrm flipV="1">
                  <a:off x="129645" y="49543"/>
                  <a:ext cx="7627" cy="2973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2" name="Line 582"/>
                <p:cNvSpPr/>
                <p:nvPr/>
              </p:nvSpPr>
              <p:spPr>
                <a:xfrm flipV="1">
                  <a:off x="140836" y="3648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3" name="Line 583"/>
                <p:cNvSpPr/>
                <p:nvPr/>
              </p:nvSpPr>
              <p:spPr>
                <a:xfrm flipV="1">
                  <a:off x="137272" y="27922"/>
                  <a:ext cx="12202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4" name="Line 584"/>
                <p:cNvSpPr/>
                <p:nvPr/>
              </p:nvSpPr>
              <p:spPr>
                <a:xfrm flipV="1">
                  <a:off x="153037" y="14864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5" name="Line 585"/>
                <p:cNvSpPr/>
                <p:nvPr/>
              </p:nvSpPr>
              <p:spPr>
                <a:xfrm flipV="1">
                  <a:off x="148674" y="16167"/>
                  <a:ext cx="10751" cy="1270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6" name="Line 586"/>
                <p:cNvSpPr/>
                <p:nvPr/>
              </p:nvSpPr>
              <p:spPr>
                <a:xfrm flipV="1">
                  <a:off x="160664" y="405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7" name="Line 587"/>
                <p:cNvSpPr/>
                <p:nvPr/>
              </p:nvSpPr>
              <p:spPr>
                <a:xfrm>
                  <a:off x="158625" y="17111"/>
                  <a:ext cx="16778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8" name="Line 588"/>
                <p:cNvSpPr/>
                <p:nvPr/>
              </p:nvSpPr>
              <p:spPr>
                <a:xfrm flipV="1">
                  <a:off x="177441" y="675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59" name="Line 589"/>
                <p:cNvSpPr/>
                <p:nvPr/>
              </p:nvSpPr>
              <p:spPr>
                <a:xfrm>
                  <a:off x="175403" y="21165"/>
                  <a:ext cx="16778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0" name="Line 590"/>
                <p:cNvSpPr/>
                <p:nvPr/>
              </p:nvSpPr>
              <p:spPr>
                <a:xfrm flipV="1">
                  <a:off x="194219" y="2567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1" name="Line 591"/>
                <p:cNvSpPr/>
                <p:nvPr/>
              </p:nvSpPr>
              <p:spPr>
                <a:xfrm>
                  <a:off x="192180" y="38732"/>
                  <a:ext cx="16778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2" name="Line 592"/>
                <p:cNvSpPr/>
                <p:nvPr/>
              </p:nvSpPr>
              <p:spPr>
                <a:xfrm flipV="1">
                  <a:off x="210997" y="5810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3" name="Line 593"/>
                <p:cNvSpPr/>
                <p:nvPr/>
              </p:nvSpPr>
              <p:spPr>
                <a:xfrm>
                  <a:off x="208958" y="71164"/>
                  <a:ext cx="16778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4" name="Line 594"/>
                <p:cNvSpPr/>
                <p:nvPr/>
              </p:nvSpPr>
              <p:spPr>
                <a:xfrm flipV="1">
                  <a:off x="227775" y="9053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5" name="Line 595"/>
                <p:cNvSpPr/>
                <p:nvPr/>
              </p:nvSpPr>
              <p:spPr>
                <a:xfrm>
                  <a:off x="225736" y="103596"/>
                  <a:ext cx="16778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6" name="Line 596"/>
                <p:cNvSpPr/>
                <p:nvPr/>
              </p:nvSpPr>
              <p:spPr>
                <a:xfrm flipV="1">
                  <a:off x="244552" y="127024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7" name="Line 597"/>
                <p:cNvSpPr/>
                <p:nvPr/>
              </p:nvSpPr>
              <p:spPr>
                <a:xfrm>
                  <a:off x="242513" y="140081"/>
                  <a:ext cx="19829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8" name="Line 598"/>
                <p:cNvSpPr/>
                <p:nvPr/>
              </p:nvSpPr>
              <p:spPr>
                <a:xfrm flipV="1">
                  <a:off x="265906" y="15945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69" name="Line 599"/>
                <p:cNvSpPr/>
                <p:nvPr/>
              </p:nvSpPr>
              <p:spPr>
                <a:xfrm>
                  <a:off x="262342" y="172513"/>
                  <a:ext cx="16778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0" name="Line 600"/>
                <p:cNvSpPr/>
                <p:nvPr/>
              </p:nvSpPr>
              <p:spPr>
                <a:xfrm flipV="1">
                  <a:off x="282683" y="18107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1" name="Line 601"/>
                <p:cNvSpPr/>
                <p:nvPr/>
              </p:nvSpPr>
              <p:spPr>
                <a:xfrm>
                  <a:off x="279119" y="194134"/>
                  <a:ext cx="16778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2" name="Line 602"/>
                <p:cNvSpPr/>
                <p:nvPr/>
              </p:nvSpPr>
              <p:spPr>
                <a:xfrm flipV="1">
                  <a:off x="299461" y="19188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3" name="Line 603"/>
                <p:cNvSpPr/>
                <p:nvPr/>
              </p:nvSpPr>
              <p:spPr>
                <a:xfrm flipV="1">
                  <a:off x="295897" y="202243"/>
                  <a:ext cx="21354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4" name="Line 604"/>
                <p:cNvSpPr/>
                <p:nvPr/>
              </p:nvSpPr>
              <p:spPr>
                <a:xfrm flipV="1">
                  <a:off x="319289" y="18783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5" name="Line 605"/>
                <p:cNvSpPr/>
                <p:nvPr/>
              </p:nvSpPr>
              <p:spPr>
                <a:xfrm flipV="1">
                  <a:off x="317250" y="183324"/>
                  <a:ext cx="16778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6" name="Line 606"/>
                <p:cNvSpPr/>
                <p:nvPr/>
              </p:nvSpPr>
              <p:spPr>
                <a:xfrm flipV="1">
                  <a:off x="336067" y="17026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7" name="Line 607"/>
                <p:cNvSpPr/>
                <p:nvPr/>
              </p:nvSpPr>
              <p:spPr>
                <a:xfrm flipV="1">
                  <a:off x="334028" y="154946"/>
                  <a:ext cx="16778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8" name="Line 608"/>
                <p:cNvSpPr/>
                <p:nvPr/>
              </p:nvSpPr>
              <p:spPr>
                <a:xfrm flipV="1">
                  <a:off x="352845" y="14053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79" name="Line 609"/>
                <p:cNvSpPr/>
                <p:nvPr/>
              </p:nvSpPr>
              <p:spPr>
                <a:xfrm flipV="1">
                  <a:off x="350806" y="122515"/>
                  <a:ext cx="19829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0" name="Line 610"/>
                <p:cNvSpPr/>
                <p:nvPr/>
              </p:nvSpPr>
              <p:spPr>
                <a:xfrm flipV="1">
                  <a:off x="374198" y="10810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1" name="Line 611"/>
                <p:cNvSpPr/>
                <p:nvPr/>
              </p:nvSpPr>
              <p:spPr>
                <a:xfrm flipV="1">
                  <a:off x="370634" y="86029"/>
                  <a:ext cx="16778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2" name="Line 612"/>
                <p:cNvSpPr/>
                <p:nvPr/>
              </p:nvSpPr>
              <p:spPr>
                <a:xfrm flipV="1">
                  <a:off x="390976" y="72971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3" name="Line 613"/>
                <p:cNvSpPr/>
                <p:nvPr/>
              </p:nvSpPr>
              <p:spPr>
                <a:xfrm flipV="1">
                  <a:off x="387412" y="53597"/>
                  <a:ext cx="21354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4" name="Line 614"/>
                <p:cNvSpPr/>
                <p:nvPr/>
              </p:nvSpPr>
              <p:spPr>
                <a:xfrm flipV="1">
                  <a:off x="410804" y="40539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5" name="Line 615"/>
                <p:cNvSpPr/>
                <p:nvPr/>
              </p:nvSpPr>
              <p:spPr>
                <a:xfrm flipV="1">
                  <a:off x="408765" y="31976"/>
                  <a:ext cx="16778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6" name="Line 616"/>
                <p:cNvSpPr/>
                <p:nvPr/>
              </p:nvSpPr>
              <p:spPr>
                <a:xfrm flipV="1">
                  <a:off x="427582" y="1891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7" name="Line 617"/>
                <p:cNvSpPr/>
                <p:nvPr/>
              </p:nvSpPr>
              <p:spPr>
                <a:xfrm flipV="1">
                  <a:off x="425543" y="17112"/>
                  <a:ext cx="19829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8" name="Line 618"/>
                <p:cNvSpPr/>
                <p:nvPr/>
              </p:nvSpPr>
              <p:spPr>
                <a:xfrm flipV="1">
                  <a:off x="448935" y="405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89" name="Line 619"/>
                <p:cNvSpPr/>
                <p:nvPr/>
              </p:nvSpPr>
              <p:spPr>
                <a:xfrm flipV="1">
                  <a:off x="445371" y="15760"/>
                  <a:ext cx="25930" cy="135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0" name="Line 620"/>
                <p:cNvSpPr/>
                <p:nvPr/>
              </p:nvSpPr>
              <p:spPr>
                <a:xfrm flipV="1">
                  <a:off x="473339" y="405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1" name="Line 621"/>
                <p:cNvSpPr/>
                <p:nvPr/>
              </p:nvSpPr>
              <p:spPr>
                <a:xfrm>
                  <a:off x="471300" y="17111"/>
                  <a:ext cx="24404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2" name="Line 622"/>
                <p:cNvSpPr/>
                <p:nvPr/>
              </p:nvSpPr>
              <p:spPr>
                <a:xfrm flipV="1">
                  <a:off x="499268" y="21621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3" name="Line 623"/>
                <p:cNvSpPr/>
                <p:nvPr/>
              </p:nvSpPr>
              <p:spPr>
                <a:xfrm>
                  <a:off x="495704" y="36030"/>
                  <a:ext cx="28980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4" name="Line 624"/>
                <p:cNvSpPr/>
                <p:nvPr/>
              </p:nvSpPr>
              <p:spPr>
                <a:xfrm flipV="1">
                  <a:off x="528248" y="5135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5" name="Line 625"/>
                <p:cNvSpPr/>
                <p:nvPr/>
              </p:nvSpPr>
              <p:spPr>
                <a:xfrm>
                  <a:off x="524684" y="64407"/>
                  <a:ext cx="25930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6" name="Line 626"/>
                <p:cNvSpPr/>
                <p:nvPr/>
              </p:nvSpPr>
              <p:spPr>
                <a:xfrm flipV="1">
                  <a:off x="552652" y="86484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7" name="Line 627"/>
                <p:cNvSpPr/>
                <p:nvPr/>
              </p:nvSpPr>
              <p:spPr>
                <a:xfrm>
                  <a:off x="550613" y="100893"/>
                  <a:ext cx="28980" cy="3513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8" name="Line 628"/>
                <p:cNvSpPr/>
                <p:nvPr/>
              </p:nvSpPr>
              <p:spPr>
                <a:xfrm flipV="1">
                  <a:off x="581631" y="12297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299" name="Line 629"/>
                <p:cNvSpPr/>
                <p:nvPr/>
              </p:nvSpPr>
              <p:spPr>
                <a:xfrm>
                  <a:off x="579593" y="136027"/>
                  <a:ext cx="28980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0" name="Line 630"/>
                <p:cNvSpPr/>
                <p:nvPr/>
              </p:nvSpPr>
              <p:spPr>
                <a:xfrm flipV="1">
                  <a:off x="610611" y="155401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1" name="Line 631"/>
                <p:cNvSpPr/>
                <p:nvPr/>
              </p:nvSpPr>
              <p:spPr>
                <a:xfrm>
                  <a:off x="608572" y="168459"/>
                  <a:ext cx="28980" cy="2567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2" name="Line 632"/>
                <p:cNvSpPr/>
                <p:nvPr/>
              </p:nvSpPr>
              <p:spPr>
                <a:xfrm flipV="1">
                  <a:off x="641116" y="18107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3" name="Line 633"/>
                <p:cNvSpPr/>
                <p:nvPr/>
              </p:nvSpPr>
              <p:spPr>
                <a:xfrm>
                  <a:off x="637552" y="194134"/>
                  <a:ext cx="28980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4" name="Line 634"/>
                <p:cNvSpPr/>
                <p:nvPr/>
              </p:nvSpPr>
              <p:spPr>
                <a:xfrm flipV="1">
                  <a:off x="670096" y="19188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5" name="Line 635"/>
                <p:cNvSpPr/>
                <p:nvPr/>
              </p:nvSpPr>
              <p:spPr>
                <a:xfrm flipV="1">
                  <a:off x="666532" y="202243"/>
                  <a:ext cx="25930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6" name="Line 636"/>
                <p:cNvSpPr/>
                <p:nvPr/>
              </p:nvSpPr>
              <p:spPr>
                <a:xfrm flipV="1">
                  <a:off x="694499" y="18783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7" name="Line 637"/>
                <p:cNvSpPr/>
                <p:nvPr/>
              </p:nvSpPr>
              <p:spPr>
                <a:xfrm flipV="1">
                  <a:off x="692461" y="183324"/>
                  <a:ext cx="28980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8" name="Line 638"/>
                <p:cNvSpPr/>
                <p:nvPr/>
              </p:nvSpPr>
              <p:spPr>
                <a:xfrm flipV="1">
                  <a:off x="723479" y="17026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09" name="Line 639"/>
                <p:cNvSpPr/>
                <p:nvPr/>
              </p:nvSpPr>
              <p:spPr>
                <a:xfrm flipV="1">
                  <a:off x="721440" y="154946"/>
                  <a:ext cx="24404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0" name="Line 640"/>
                <p:cNvSpPr/>
                <p:nvPr/>
              </p:nvSpPr>
              <p:spPr>
                <a:xfrm flipV="1">
                  <a:off x="749408" y="14053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1" name="Line 641"/>
                <p:cNvSpPr/>
                <p:nvPr/>
              </p:nvSpPr>
              <p:spPr>
                <a:xfrm flipV="1">
                  <a:off x="745844" y="122515"/>
                  <a:ext cx="28980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2" name="Line 642"/>
                <p:cNvSpPr/>
                <p:nvPr/>
              </p:nvSpPr>
              <p:spPr>
                <a:xfrm flipV="1">
                  <a:off x="778388" y="10810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3" name="Line 643"/>
                <p:cNvSpPr/>
                <p:nvPr/>
              </p:nvSpPr>
              <p:spPr>
                <a:xfrm flipV="1">
                  <a:off x="774824" y="86029"/>
                  <a:ext cx="25930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4" name="Line 644"/>
                <p:cNvSpPr/>
                <p:nvPr/>
              </p:nvSpPr>
              <p:spPr>
                <a:xfrm flipV="1">
                  <a:off x="802792" y="72971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5" name="Line 645"/>
                <p:cNvSpPr/>
                <p:nvPr/>
              </p:nvSpPr>
              <p:spPr>
                <a:xfrm flipV="1">
                  <a:off x="800753" y="57651"/>
                  <a:ext cx="28980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6" name="Line 646"/>
                <p:cNvSpPr/>
                <p:nvPr/>
              </p:nvSpPr>
              <p:spPr>
                <a:xfrm flipV="1">
                  <a:off x="831772" y="43242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7" name="Line 647"/>
                <p:cNvSpPr/>
                <p:nvPr/>
              </p:nvSpPr>
              <p:spPr>
                <a:xfrm flipV="1">
                  <a:off x="829733" y="31976"/>
                  <a:ext cx="28980" cy="2567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8" name="Line 648"/>
                <p:cNvSpPr/>
                <p:nvPr/>
              </p:nvSpPr>
              <p:spPr>
                <a:xfrm flipV="1">
                  <a:off x="860751" y="1891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19" name="Line 649"/>
                <p:cNvSpPr/>
                <p:nvPr/>
              </p:nvSpPr>
              <p:spPr>
                <a:xfrm flipV="1">
                  <a:off x="858713" y="17112"/>
                  <a:ext cx="24404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0" name="Line 650"/>
                <p:cNvSpPr/>
                <p:nvPr/>
              </p:nvSpPr>
              <p:spPr>
                <a:xfrm flipV="1">
                  <a:off x="886680" y="405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1" name="Line 651"/>
                <p:cNvSpPr/>
                <p:nvPr/>
              </p:nvSpPr>
              <p:spPr>
                <a:xfrm flipV="1">
                  <a:off x="883116" y="13058"/>
                  <a:ext cx="16778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2" name="Line 652"/>
                <p:cNvSpPr/>
                <p:nvPr/>
              </p:nvSpPr>
              <p:spPr>
                <a:xfrm flipV="1">
                  <a:off x="903458" y="0"/>
                  <a:ext cx="12701" cy="11251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3" name="Line 653"/>
                <p:cNvSpPr/>
                <p:nvPr/>
              </p:nvSpPr>
              <p:spPr>
                <a:xfrm>
                  <a:off x="899894" y="13057"/>
                  <a:ext cx="16778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4" name="Line 654"/>
                <p:cNvSpPr/>
                <p:nvPr/>
              </p:nvSpPr>
              <p:spPr>
                <a:xfrm flipV="1">
                  <a:off x="920236" y="405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5" name="Line 655"/>
                <p:cNvSpPr/>
                <p:nvPr/>
              </p:nvSpPr>
              <p:spPr>
                <a:xfrm>
                  <a:off x="916422" y="17028"/>
                  <a:ext cx="12701" cy="422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6" name="Line 656"/>
                <p:cNvSpPr/>
                <p:nvPr/>
              </p:nvSpPr>
              <p:spPr>
                <a:xfrm flipV="1">
                  <a:off x="932438" y="675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7" name="Line 657"/>
                <p:cNvSpPr/>
                <p:nvPr/>
              </p:nvSpPr>
              <p:spPr>
                <a:xfrm>
                  <a:off x="928874" y="21165"/>
                  <a:ext cx="16778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8" name="Line 658"/>
                <p:cNvSpPr/>
                <p:nvPr/>
              </p:nvSpPr>
              <p:spPr>
                <a:xfrm flipV="1">
                  <a:off x="949215" y="1891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29" name="Line 659"/>
                <p:cNvSpPr/>
                <p:nvPr/>
              </p:nvSpPr>
              <p:spPr>
                <a:xfrm>
                  <a:off x="945651" y="31976"/>
                  <a:ext cx="16778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0" name="Line 660"/>
                <p:cNvSpPr/>
                <p:nvPr/>
              </p:nvSpPr>
              <p:spPr>
                <a:xfrm flipV="1">
                  <a:off x="965993" y="29729"/>
                  <a:ext cx="12701" cy="11251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1" name="Line 661"/>
                <p:cNvSpPr/>
                <p:nvPr/>
              </p:nvSpPr>
              <p:spPr>
                <a:xfrm>
                  <a:off x="962429" y="42786"/>
                  <a:ext cx="16778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2" name="Line 662"/>
                <p:cNvSpPr/>
                <p:nvPr/>
              </p:nvSpPr>
              <p:spPr>
                <a:xfrm flipV="1">
                  <a:off x="981246" y="43242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3" name="Line 663"/>
                <p:cNvSpPr/>
                <p:nvPr/>
              </p:nvSpPr>
              <p:spPr>
                <a:xfrm>
                  <a:off x="979207" y="57651"/>
                  <a:ext cx="16778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4" name="Line 664"/>
                <p:cNvSpPr/>
                <p:nvPr/>
              </p:nvSpPr>
              <p:spPr>
                <a:xfrm flipV="1">
                  <a:off x="998023" y="58106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5" name="Line 665"/>
                <p:cNvSpPr/>
                <p:nvPr/>
              </p:nvSpPr>
              <p:spPr>
                <a:xfrm>
                  <a:off x="995985" y="71164"/>
                  <a:ext cx="16778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6" name="Line 666"/>
                <p:cNvSpPr/>
                <p:nvPr/>
              </p:nvSpPr>
              <p:spPr>
                <a:xfrm flipV="1">
                  <a:off x="1014801" y="75673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7" name="Line 667"/>
                <p:cNvSpPr/>
                <p:nvPr/>
              </p:nvSpPr>
              <p:spPr>
                <a:xfrm>
                  <a:off x="1012762" y="90082"/>
                  <a:ext cx="12202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8" name="Line 668"/>
                <p:cNvSpPr/>
                <p:nvPr/>
              </p:nvSpPr>
              <p:spPr>
                <a:xfrm flipV="1">
                  <a:off x="1028528" y="94592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39" name="Line 669"/>
                <p:cNvSpPr/>
                <p:nvPr/>
              </p:nvSpPr>
              <p:spPr>
                <a:xfrm>
                  <a:off x="1024964" y="107649"/>
                  <a:ext cx="16778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0" name="Line 670"/>
                <p:cNvSpPr/>
                <p:nvPr/>
              </p:nvSpPr>
              <p:spPr>
                <a:xfrm flipV="1">
                  <a:off x="1043781" y="10810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1" name="Line 671"/>
                <p:cNvSpPr/>
                <p:nvPr/>
              </p:nvSpPr>
              <p:spPr>
                <a:xfrm>
                  <a:off x="1041742" y="122514"/>
                  <a:ext cx="16778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2" name="Line 672"/>
                <p:cNvSpPr/>
                <p:nvPr/>
              </p:nvSpPr>
              <p:spPr>
                <a:xfrm flipV="1">
                  <a:off x="1060558" y="127024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3" name="Line 673"/>
                <p:cNvSpPr/>
                <p:nvPr/>
              </p:nvSpPr>
              <p:spPr>
                <a:xfrm>
                  <a:off x="1058520" y="140081"/>
                  <a:ext cx="16778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4" name="Line 674"/>
                <p:cNvSpPr/>
                <p:nvPr/>
              </p:nvSpPr>
              <p:spPr>
                <a:xfrm flipV="1">
                  <a:off x="1077336" y="144591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5" name="Line 675"/>
                <p:cNvSpPr/>
                <p:nvPr/>
              </p:nvSpPr>
              <p:spPr>
                <a:xfrm>
                  <a:off x="1075297" y="157648"/>
                  <a:ext cx="16778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6" name="Line 676"/>
                <p:cNvSpPr/>
                <p:nvPr/>
              </p:nvSpPr>
              <p:spPr>
                <a:xfrm flipV="1">
                  <a:off x="1094114" y="159455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7" name="Line 677"/>
                <p:cNvSpPr/>
                <p:nvPr/>
              </p:nvSpPr>
              <p:spPr>
                <a:xfrm>
                  <a:off x="1092075" y="172513"/>
                  <a:ext cx="16778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8" name="Line 678"/>
                <p:cNvSpPr/>
                <p:nvPr/>
              </p:nvSpPr>
              <p:spPr>
                <a:xfrm flipV="1">
                  <a:off x="1110891" y="172968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49" name="Line 679"/>
                <p:cNvSpPr/>
                <p:nvPr/>
              </p:nvSpPr>
              <p:spPr>
                <a:xfrm>
                  <a:off x="1108853" y="187377"/>
                  <a:ext cx="16778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0" name="Line 680"/>
                <p:cNvSpPr/>
                <p:nvPr/>
              </p:nvSpPr>
              <p:spPr>
                <a:xfrm flipV="1">
                  <a:off x="1127669" y="185130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1" name="Line 681"/>
                <p:cNvSpPr/>
                <p:nvPr/>
              </p:nvSpPr>
              <p:spPr>
                <a:xfrm>
                  <a:off x="1125630" y="198188"/>
                  <a:ext cx="16778" cy="6757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2" name="Line 682"/>
                <p:cNvSpPr/>
                <p:nvPr/>
              </p:nvSpPr>
              <p:spPr>
                <a:xfrm flipV="1">
                  <a:off x="1144447" y="191887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3" name="Line 683"/>
                <p:cNvSpPr/>
                <p:nvPr/>
              </p:nvSpPr>
              <p:spPr>
                <a:xfrm>
                  <a:off x="1142408" y="204945"/>
                  <a:ext cx="24404" cy="810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4" name="Line 684"/>
                <p:cNvSpPr/>
                <p:nvPr/>
              </p:nvSpPr>
              <p:spPr>
                <a:xfrm flipV="1">
                  <a:off x="1168851" y="198644"/>
                  <a:ext cx="12701" cy="11252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5" name="Line 685"/>
                <p:cNvSpPr/>
                <p:nvPr/>
              </p:nvSpPr>
              <p:spPr>
                <a:xfrm>
                  <a:off x="1166812" y="213052"/>
                  <a:ext cx="21354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6" name="Line 686"/>
                <p:cNvSpPr/>
                <p:nvPr/>
              </p:nvSpPr>
              <p:spPr>
                <a:xfrm flipV="1">
                  <a:off x="1190204" y="202698"/>
                  <a:ext cx="12701" cy="11251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490" name="Group 687"/>
              <p:cNvGrpSpPr/>
              <p:nvPr/>
            </p:nvGrpSpPr>
            <p:grpSpPr>
              <a:xfrm>
                <a:off x="-1" y="0"/>
                <a:ext cx="1103828" cy="216267"/>
                <a:chOff x="0" y="0"/>
                <a:chExt cx="1103826" cy="216266"/>
              </a:xfrm>
            </p:grpSpPr>
            <p:sp>
              <p:nvSpPr>
                <p:cNvPr id="358" name="Line 688"/>
                <p:cNvSpPr/>
                <p:nvPr/>
              </p:nvSpPr>
              <p:spPr>
                <a:xfrm flipH="1">
                  <a:off x="1095433" y="114917"/>
                  <a:ext cx="8394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59" name="Line 689"/>
                <p:cNvSpPr/>
                <p:nvPr/>
              </p:nvSpPr>
              <p:spPr>
                <a:xfrm flipH="1" flipV="1">
                  <a:off x="1081389" y="11891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0" name="Line 690"/>
                <p:cNvSpPr/>
                <p:nvPr/>
              </p:nvSpPr>
              <p:spPr>
                <a:xfrm flipH="1">
                  <a:off x="1084241" y="133836"/>
                  <a:ext cx="11192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1" name="Line 691"/>
                <p:cNvSpPr/>
                <p:nvPr/>
              </p:nvSpPr>
              <p:spPr>
                <a:xfrm flipH="1" flipV="1">
                  <a:off x="1070197" y="13378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2" name="Line 692"/>
                <p:cNvSpPr/>
                <p:nvPr/>
              </p:nvSpPr>
              <p:spPr>
                <a:xfrm flipH="1">
                  <a:off x="1077247" y="147349"/>
                  <a:ext cx="6995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3" name="Line 693"/>
                <p:cNvSpPr/>
                <p:nvPr/>
              </p:nvSpPr>
              <p:spPr>
                <a:xfrm flipH="1" flipV="1">
                  <a:off x="1061803" y="15134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4" name="Line 694"/>
                <p:cNvSpPr/>
                <p:nvPr/>
              </p:nvSpPr>
              <p:spPr>
                <a:xfrm flipH="1">
                  <a:off x="1068853" y="166267"/>
                  <a:ext cx="8394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5" name="Line 695"/>
                <p:cNvSpPr/>
                <p:nvPr/>
              </p:nvSpPr>
              <p:spPr>
                <a:xfrm flipH="1" flipV="1">
                  <a:off x="1054808" y="166212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6" name="Line 696"/>
                <p:cNvSpPr/>
                <p:nvPr/>
              </p:nvSpPr>
              <p:spPr>
                <a:xfrm flipH="1">
                  <a:off x="1061703" y="179511"/>
                  <a:ext cx="7305" cy="1270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7" name="Line 697"/>
                <p:cNvSpPr/>
                <p:nvPr/>
              </p:nvSpPr>
              <p:spPr>
                <a:xfrm flipH="1" flipV="1">
                  <a:off x="1046415" y="177022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8" name="Line 698"/>
                <p:cNvSpPr/>
                <p:nvPr/>
              </p:nvSpPr>
              <p:spPr>
                <a:xfrm flipH="1">
                  <a:off x="1051311" y="190209"/>
                  <a:ext cx="12701" cy="1022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69" name="Line 699"/>
                <p:cNvSpPr/>
                <p:nvPr/>
              </p:nvSpPr>
              <p:spPr>
                <a:xfrm flipH="1" flipV="1">
                  <a:off x="1039420" y="18513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0" name="Line 700"/>
                <p:cNvSpPr/>
                <p:nvPr/>
              </p:nvSpPr>
              <p:spPr>
                <a:xfrm flipH="1">
                  <a:off x="1043617" y="195943"/>
                  <a:ext cx="12701" cy="1226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1" name="Line 701"/>
                <p:cNvSpPr/>
                <p:nvPr/>
              </p:nvSpPr>
              <p:spPr>
                <a:xfrm flipH="1" flipV="1">
                  <a:off x="1031026" y="19188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2" name="Line 702"/>
                <p:cNvSpPr/>
                <p:nvPr/>
              </p:nvSpPr>
              <p:spPr>
                <a:xfrm flipH="1" flipV="1">
                  <a:off x="1035923" y="203758"/>
                  <a:ext cx="12701" cy="204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3" name="Line 703"/>
                <p:cNvSpPr/>
                <p:nvPr/>
              </p:nvSpPr>
              <p:spPr>
                <a:xfrm flipH="1" flipV="1">
                  <a:off x="1024032" y="19188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4" name="Line 704"/>
                <p:cNvSpPr/>
                <p:nvPr/>
              </p:nvSpPr>
              <p:spPr>
                <a:xfrm flipH="1" flipV="1">
                  <a:off x="1026130" y="198244"/>
                  <a:ext cx="12701" cy="76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5" name="Line 705"/>
                <p:cNvSpPr/>
                <p:nvPr/>
              </p:nvSpPr>
              <p:spPr>
                <a:xfrm flipH="1" flipV="1">
                  <a:off x="1012840" y="18513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6" name="Line 706"/>
                <p:cNvSpPr/>
                <p:nvPr/>
              </p:nvSpPr>
              <p:spPr>
                <a:xfrm flipH="1" flipV="1">
                  <a:off x="1015693" y="177078"/>
                  <a:ext cx="11192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7" name="Line 707"/>
                <p:cNvSpPr/>
                <p:nvPr/>
              </p:nvSpPr>
              <p:spPr>
                <a:xfrm flipH="1" flipV="1">
                  <a:off x="1001648" y="162158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8" name="Line 708"/>
                <p:cNvSpPr/>
                <p:nvPr/>
              </p:nvSpPr>
              <p:spPr>
                <a:xfrm flipH="1" flipV="1">
                  <a:off x="1004501" y="147349"/>
                  <a:ext cx="11192" cy="2973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79" name="Line 709"/>
                <p:cNvSpPr/>
                <p:nvPr/>
              </p:nvSpPr>
              <p:spPr>
                <a:xfrm flipH="1" flipV="1">
                  <a:off x="989058" y="13378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0" name="Line 710"/>
                <p:cNvSpPr/>
                <p:nvPr/>
              </p:nvSpPr>
              <p:spPr>
                <a:xfrm flipH="1" flipV="1">
                  <a:off x="996108" y="112215"/>
                  <a:ext cx="8394" cy="3513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1" name="Line 711"/>
                <p:cNvSpPr/>
                <p:nvPr/>
              </p:nvSpPr>
              <p:spPr>
                <a:xfrm flipH="1" flipV="1">
                  <a:off x="982063" y="9729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2" name="Line 712"/>
                <p:cNvSpPr/>
                <p:nvPr/>
              </p:nvSpPr>
              <p:spPr>
                <a:xfrm flipH="1" flipV="1">
                  <a:off x="984916" y="79783"/>
                  <a:ext cx="11192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3" name="Line 713"/>
                <p:cNvSpPr/>
                <p:nvPr/>
              </p:nvSpPr>
              <p:spPr>
                <a:xfrm flipH="1" flipV="1">
                  <a:off x="970871" y="6486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4" name="Line 714"/>
                <p:cNvSpPr/>
                <p:nvPr/>
              </p:nvSpPr>
              <p:spPr>
                <a:xfrm flipH="1" flipV="1">
                  <a:off x="977921" y="50054"/>
                  <a:ext cx="6995" cy="2973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5" name="Line 715"/>
                <p:cNvSpPr/>
                <p:nvPr/>
              </p:nvSpPr>
              <p:spPr>
                <a:xfrm flipH="1" flipV="1">
                  <a:off x="962478" y="3648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6" name="Line 716"/>
                <p:cNvSpPr/>
                <p:nvPr/>
              </p:nvSpPr>
              <p:spPr>
                <a:xfrm flipH="1" flipV="1">
                  <a:off x="966729" y="28433"/>
                  <a:ext cx="11192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7" name="Line 717"/>
                <p:cNvSpPr/>
                <p:nvPr/>
              </p:nvSpPr>
              <p:spPr>
                <a:xfrm flipH="1" flipV="1">
                  <a:off x="951286" y="14864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8" name="Line 718"/>
                <p:cNvSpPr/>
                <p:nvPr/>
              </p:nvSpPr>
              <p:spPr>
                <a:xfrm flipH="1" flipV="1">
                  <a:off x="957602" y="16678"/>
                  <a:ext cx="9862" cy="1270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89" name="Line 719"/>
                <p:cNvSpPr/>
                <p:nvPr/>
              </p:nvSpPr>
              <p:spPr>
                <a:xfrm flipH="1" flipV="1">
                  <a:off x="944291" y="405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0" name="Line 720"/>
                <p:cNvSpPr/>
                <p:nvPr/>
              </p:nvSpPr>
              <p:spPr>
                <a:xfrm flipH="1">
                  <a:off x="942947" y="17622"/>
                  <a:ext cx="15389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1" name="Line 721"/>
                <p:cNvSpPr/>
                <p:nvPr/>
              </p:nvSpPr>
              <p:spPr>
                <a:xfrm flipH="1" flipV="1">
                  <a:off x="928903" y="675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2" name="Line 722"/>
                <p:cNvSpPr/>
                <p:nvPr/>
              </p:nvSpPr>
              <p:spPr>
                <a:xfrm flipH="1">
                  <a:off x="927559" y="21676"/>
                  <a:ext cx="15389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3" name="Line 723"/>
                <p:cNvSpPr/>
                <p:nvPr/>
              </p:nvSpPr>
              <p:spPr>
                <a:xfrm flipH="1" flipV="1">
                  <a:off x="913514" y="2567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4" name="Line 724"/>
                <p:cNvSpPr/>
                <p:nvPr/>
              </p:nvSpPr>
              <p:spPr>
                <a:xfrm flipH="1">
                  <a:off x="912170" y="39243"/>
                  <a:ext cx="15389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5" name="Line 725"/>
                <p:cNvSpPr/>
                <p:nvPr/>
              </p:nvSpPr>
              <p:spPr>
                <a:xfrm flipH="1" flipV="1">
                  <a:off x="898126" y="5810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6" name="Line 726"/>
                <p:cNvSpPr/>
                <p:nvPr/>
              </p:nvSpPr>
              <p:spPr>
                <a:xfrm flipH="1">
                  <a:off x="896782" y="71675"/>
                  <a:ext cx="15389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7" name="Line 727"/>
                <p:cNvSpPr/>
                <p:nvPr/>
              </p:nvSpPr>
              <p:spPr>
                <a:xfrm flipH="1" flipV="1">
                  <a:off x="882738" y="90538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8" name="Line 728"/>
                <p:cNvSpPr/>
                <p:nvPr/>
              </p:nvSpPr>
              <p:spPr>
                <a:xfrm flipH="1">
                  <a:off x="881393" y="104107"/>
                  <a:ext cx="15389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99" name="Line 729"/>
                <p:cNvSpPr/>
                <p:nvPr/>
              </p:nvSpPr>
              <p:spPr>
                <a:xfrm flipH="1" flipV="1">
                  <a:off x="867349" y="127024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0" name="Line 730"/>
                <p:cNvSpPr/>
                <p:nvPr/>
              </p:nvSpPr>
              <p:spPr>
                <a:xfrm flipH="1">
                  <a:off x="863207" y="140592"/>
                  <a:ext cx="18187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1" name="Line 731"/>
                <p:cNvSpPr/>
                <p:nvPr/>
              </p:nvSpPr>
              <p:spPr>
                <a:xfrm flipH="1" flipV="1">
                  <a:off x="847764" y="15945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2" name="Line 732"/>
                <p:cNvSpPr/>
                <p:nvPr/>
              </p:nvSpPr>
              <p:spPr>
                <a:xfrm flipH="1">
                  <a:off x="847818" y="173024"/>
                  <a:ext cx="15389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3" name="Line 733"/>
                <p:cNvSpPr/>
                <p:nvPr/>
              </p:nvSpPr>
              <p:spPr>
                <a:xfrm flipH="1" flipV="1">
                  <a:off x="832375" y="18107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4" name="Line 734"/>
                <p:cNvSpPr/>
                <p:nvPr/>
              </p:nvSpPr>
              <p:spPr>
                <a:xfrm flipH="1">
                  <a:off x="832430" y="194645"/>
                  <a:ext cx="15389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5" name="Line 735"/>
                <p:cNvSpPr/>
                <p:nvPr/>
              </p:nvSpPr>
              <p:spPr>
                <a:xfrm flipH="1" flipV="1">
                  <a:off x="816987" y="19188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6" name="Line 736"/>
                <p:cNvSpPr/>
                <p:nvPr/>
              </p:nvSpPr>
              <p:spPr>
                <a:xfrm flipH="1" flipV="1">
                  <a:off x="812845" y="202754"/>
                  <a:ext cx="19586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7" name="Line 737"/>
                <p:cNvSpPr/>
                <p:nvPr/>
              </p:nvSpPr>
              <p:spPr>
                <a:xfrm flipH="1" flipV="1">
                  <a:off x="798800" y="18783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8" name="Line 738"/>
                <p:cNvSpPr/>
                <p:nvPr/>
              </p:nvSpPr>
              <p:spPr>
                <a:xfrm flipH="1" flipV="1">
                  <a:off x="797456" y="183835"/>
                  <a:ext cx="15389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09" name="Line 739"/>
                <p:cNvSpPr/>
                <p:nvPr/>
              </p:nvSpPr>
              <p:spPr>
                <a:xfrm flipH="1" flipV="1">
                  <a:off x="783412" y="17026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0" name="Line 740"/>
                <p:cNvSpPr/>
                <p:nvPr/>
              </p:nvSpPr>
              <p:spPr>
                <a:xfrm flipH="1" flipV="1">
                  <a:off x="782068" y="155457"/>
                  <a:ext cx="15389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1" name="Line 741"/>
                <p:cNvSpPr/>
                <p:nvPr/>
              </p:nvSpPr>
              <p:spPr>
                <a:xfrm flipH="1" flipV="1">
                  <a:off x="768024" y="14053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2" name="Line 742"/>
                <p:cNvSpPr/>
                <p:nvPr/>
              </p:nvSpPr>
              <p:spPr>
                <a:xfrm flipH="1" flipV="1">
                  <a:off x="763881" y="123026"/>
                  <a:ext cx="18187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3" name="Line 743"/>
                <p:cNvSpPr/>
                <p:nvPr/>
              </p:nvSpPr>
              <p:spPr>
                <a:xfrm flipH="1" flipV="1">
                  <a:off x="748438" y="10810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4" name="Line 744"/>
                <p:cNvSpPr/>
                <p:nvPr/>
              </p:nvSpPr>
              <p:spPr>
                <a:xfrm flipH="1" flipV="1">
                  <a:off x="748493" y="86540"/>
                  <a:ext cx="15389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5" name="Line 745"/>
                <p:cNvSpPr/>
                <p:nvPr/>
              </p:nvSpPr>
              <p:spPr>
                <a:xfrm flipH="1" flipV="1">
                  <a:off x="733050" y="72971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6" name="Line 746"/>
                <p:cNvSpPr/>
                <p:nvPr/>
              </p:nvSpPr>
              <p:spPr>
                <a:xfrm flipH="1" flipV="1">
                  <a:off x="728907" y="54108"/>
                  <a:ext cx="19586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7" name="Line 747"/>
                <p:cNvSpPr/>
                <p:nvPr/>
              </p:nvSpPr>
              <p:spPr>
                <a:xfrm flipH="1" flipV="1">
                  <a:off x="714863" y="40539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8" name="Line 748"/>
                <p:cNvSpPr/>
                <p:nvPr/>
              </p:nvSpPr>
              <p:spPr>
                <a:xfrm flipH="1" flipV="1">
                  <a:off x="713519" y="32487"/>
                  <a:ext cx="15389" cy="2162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19" name="Line 749"/>
                <p:cNvSpPr/>
                <p:nvPr/>
              </p:nvSpPr>
              <p:spPr>
                <a:xfrm flipH="1" flipV="1">
                  <a:off x="699475" y="18918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0" name="Line 750"/>
                <p:cNvSpPr/>
                <p:nvPr/>
              </p:nvSpPr>
              <p:spPr>
                <a:xfrm flipH="1" flipV="1">
                  <a:off x="695333" y="17623"/>
                  <a:ext cx="18187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1" name="Line 751"/>
                <p:cNvSpPr/>
                <p:nvPr/>
              </p:nvSpPr>
              <p:spPr>
                <a:xfrm flipH="1" flipV="1">
                  <a:off x="679890" y="405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2" name="Line 752"/>
                <p:cNvSpPr/>
                <p:nvPr/>
              </p:nvSpPr>
              <p:spPr>
                <a:xfrm flipH="1" flipV="1">
                  <a:off x="671550" y="16271"/>
                  <a:ext cx="23783" cy="135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3" name="Line 753"/>
                <p:cNvSpPr/>
                <p:nvPr/>
              </p:nvSpPr>
              <p:spPr>
                <a:xfrm flipH="1" flipV="1">
                  <a:off x="657506" y="405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4" name="Line 754"/>
                <p:cNvSpPr/>
                <p:nvPr/>
              </p:nvSpPr>
              <p:spPr>
                <a:xfrm flipH="1">
                  <a:off x="649167" y="17622"/>
                  <a:ext cx="22384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5" name="Line 755"/>
                <p:cNvSpPr/>
                <p:nvPr/>
              </p:nvSpPr>
              <p:spPr>
                <a:xfrm flipH="1" flipV="1">
                  <a:off x="633724" y="21621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6" name="Line 756"/>
                <p:cNvSpPr/>
                <p:nvPr/>
              </p:nvSpPr>
              <p:spPr>
                <a:xfrm flipH="1">
                  <a:off x="622587" y="36541"/>
                  <a:ext cx="26581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7" name="Line 757"/>
                <p:cNvSpPr/>
                <p:nvPr/>
              </p:nvSpPr>
              <p:spPr>
                <a:xfrm flipH="1" flipV="1">
                  <a:off x="607144" y="5135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8" name="Line 758"/>
                <p:cNvSpPr/>
                <p:nvPr/>
              </p:nvSpPr>
              <p:spPr>
                <a:xfrm flipH="1">
                  <a:off x="598805" y="64918"/>
                  <a:ext cx="23783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29" name="Line 759"/>
                <p:cNvSpPr/>
                <p:nvPr/>
              </p:nvSpPr>
              <p:spPr>
                <a:xfrm flipH="1" flipV="1">
                  <a:off x="584761" y="86484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0" name="Line 760"/>
                <p:cNvSpPr/>
                <p:nvPr/>
              </p:nvSpPr>
              <p:spPr>
                <a:xfrm flipH="1">
                  <a:off x="572225" y="101404"/>
                  <a:ext cx="26581" cy="3513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1" name="Line 761"/>
                <p:cNvSpPr/>
                <p:nvPr/>
              </p:nvSpPr>
              <p:spPr>
                <a:xfrm flipH="1" flipV="1">
                  <a:off x="558181" y="12297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2" name="Line 762"/>
                <p:cNvSpPr/>
                <p:nvPr/>
              </p:nvSpPr>
              <p:spPr>
                <a:xfrm flipH="1">
                  <a:off x="545645" y="136538"/>
                  <a:ext cx="26581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3" name="Line 763"/>
                <p:cNvSpPr/>
                <p:nvPr/>
              </p:nvSpPr>
              <p:spPr>
                <a:xfrm flipH="1" flipV="1">
                  <a:off x="531601" y="155401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4" name="Line 764"/>
                <p:cNvSpPr/>
                <p:nvPr/>
              </p:nvSpPr>
              <p:spPr>
                <a:xfrm flipH="1">
                  <a:off x="519065" y="168970"/>
                  <a:ext cx="26581" cy="2567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5" name="Line 765"/>
                <p:cNvSpPr/>
                <p:nvPr/>
              </p:nvSpPr>
              <p:spPr>
                <a:xfrm flipH="1" flipV="1">
                  <a:off x="503622" y="18107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6" name="Line 766"/>
                <p:cNvSpPr/>
                <p:nvPr/>
              </p:nvSpPr>
              <p:spPr>
                <a:xfrm flipH="1">
                  <a:off x="492485" y="194645"/>
                  <a:ext cx="26581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7" name="Line 767"/>
                <p:cNvSpPr/>
                <p:nvPr/>
              </p:nvSpPr>
              <p:spPr>
                <a:xfrm flipH="1" flipV="1">
                  <a:off x="477042" y="19188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8" name="Line 768"/>
                <p:cNvSpPr/>
                <p:nvPr/>
              </p:nvSpPr>
              <p:spPr>
                <a:xfrm flipH="1" flipV="1">
                  <a:off x="468702" y="202754"/>
                  <a:ext cx="23783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39" name="Line 769"/>
                <p:cNvSpPr/>
                <p:nvPr/>
              </p:nvSpPr>
              <p:spPr>
                <a:xfrm flipH="1" flipV="1">
                  <a:off x="454659" y="18783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0" name="Line 770"/>
                <p:cNvSpPr/>
                <p:nvPr/>
              </p:nvSpPr>
              <p:spPr>
                <a:xfrm flipH="1" flipV="1">
                  <a:off x="442122" y="183835"/>
                  <a:ext cx="26581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1" name="Line 771"/>
                <p:cNvSpPr/>
                <p:nvPr/>
              </p:nvSpPr>
              <p:spPr>
                <a:xfrm flipH="1" flipV="1">
                  <a:off x="428078" y="17026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2" name="Line 772"/>
                <p:cNvSpPr/>
                <p:nvPr/>
              </p:nvSpPr>
              <p:spPr>
                <a:xfrm flipH="1" flipV="1">
                  <a:off x="419739" y="155457"/>
                  <a:ext cx="22384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3" name="Line 773"/>
                <p:cNvSpPr/>
                <p:nvPr/>
              </p:nvSpPr>
              <p:spPr>
                <a:xfrm flipH="1" flipV="1">
                  <a:off x="404296" y="14053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4" name="Line 774"/>
                <p:cNvSpPr/>
                <p:nvPr/>
              </p:nvSpPr>
              <p:spPr>
                <a:xfrm flipH="1" flipV="1">
                  <a:off x="393159" y="123026"/>
                  <a:ext cx="26581" cy="32432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5" name="Line 775"/>
                <p:cNvSpPr/>
                <p:nvPr/>
              </p:nvSpPr>
              <p:spPr>
                <a:xfrm flipH="1" flipV="1">
                  <a:off x="377716" y="10810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6" name="Line 776"/>
                <p:cNvSpPr/>
                <p:nvPr/>
              </p:nvSpPr>
              <p:spPr>
                <a:xfrm flipH="1" flipV="1">
                  <a:off x="369377" y="86540"/>
                  <a:ext cx="23783" cy="3648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7" name="Line 777"/>
                <p:cNvSpPr/>
                <p:nvPr/>
              </p:nvSpPr>
              <p:spPr>
                <a:xfrm flipH="1" flipV="1">
                  <a:off x="355333" y="72971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8" name="Line 778"/>
                <p:cNvSpPr/>
                <p:nvPr/>
              </p:nvSpPr>
              <p:spPr>
                <a:xfrm flipH="1" flipV="1">
                  <a:off x="342797" y="58162"/>
                  <a:ext cx="26581" cy="2837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49" name="Line 779"/>
                <p:cNvSpPr/>
                <p:nvPr/>
              </p:nvSpPr>
              <p:spPr>
                <a:xfrm flipH="1" flipV="1">
                  <a:off x="328753" y="43242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0" name="Line 780"/>
                <p:cNvSpPr/>
                <p:nvPr/>
              </p:nvSpPr>
              <p:spPr>
                <a:xfrm flipH="1" flipV="1">
                  <a:off x="316217" y="32487"/>
                  <a:ext cx="26581" cy="25676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1" name="Line 781"/>
                <p:cNvSpPr/>
                <p:nvPr/>
              </p:nvSpPr>
              <p:spPr>
                <a:xfrm flipH="1" flipV="1">
                  <a:off x="302173" y="18918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2" name="Line 782"/>
                <p:cNvSpPr/>
                <p:nvPr/>
              </p:nvSpPr>
              <p:spPr>
                <a:xfrm flipH="1" flipV="1">
                  <a:off x="293834" y="17623"/>
                  <a:ext cx="22384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3" name="Line 783"/>
                <p:cNvSpPr/>
                <p:nvPr/>
              </p:nvSpPr>
              <p:spPr>
                <a:xfrm flipH="1" flipV="1">
                  <a:off x="278391" y="405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4" name="Line 784"/>
                <p:cNvSpPr/>
                <p:nvPr/>
              </p:nvSpPr>
              <p:spPr>
                <a:xfrm flipH="1" flipV="1">
                  <a:off x="278445" y="13569"/>
                  <a:ext cx="15389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5" name="Line 785"/>
                <p:cNvSpPr/>
                <p:nvPr/>
              </p:nvSpPr>
              <p:spPr>
                <a:xfrm flipH="1" flipV="1">
                  <a:off x="263002" y="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6" name="Line 786"/>
                <p:cNvSpPr/>
                <p:nvPr/>
              </p:nvSpPr>
              <p:spPr>
                <a:xfrm flipH="1">
                  <a:off x="263057" y="13568"/>
                  <a:ext cx="15389" cy="405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7" name="Line 787"/>
                <p:cNvSpPr/>
                <p:nvPr/>
              </p:nvSpPr>
              <p:spPr>
                <a:xfrm flipH="1" flipV="1">
                  <a:off x="247614" y="405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8" name="Line 788"/>
                <p:cNvSpPr/>
                <p:nvPr/>
              </p:nvSpPr>
              <p:spPr>
                <a:xfrm flipH="1">
                  <a:off x="251111" y="17349"/>
                  <a:ext cx="12701" cy="4600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59" name="Line 789"/>
                <p:cNvSpPr/>
                <p:nvPr/>
              </p:nvSpPr>
              <p:spPr>
                <a:xfrm flipH="1" flipV="1">
                  <a:off x="236422" y="675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0" name="Line 790"/>
                <p:cNvSpPr/>
                <p:nvPr/>
              </p:nvSpPr>
              <p:spPr>
                <a:xfrm flipH="1">
                  <a:off x="236477" y="21676"/>
                  <a:ext cx="15389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1" name="Line 791"/>
                <p:cNvSpPr/>
                <p:nvPr/>
              </p:nvSpPr>
              <p:spPr>
                <a:xfrm flipH="1" flipV="1">
                  <a:off x="221034" y="18918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2" name="Line 792"/>
                <p:cNvSpPr/>
                <p:nvPr/>
              </p:nvSpPr>
              <p:spPr>
                <a:xfrm flipH="1">
                  <a:off x="221088" y="32487"/>
                  <a:ext cx="15389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3" name="Line 793"/>
                <p:cNvSpPr/>
                <p:nvPr/>
              </p:nvSpPr>
              <p:spPr>
                <a:xfrm flipH="1" flipV="1">
                  <a:off x="205645" y="29729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4" name="Line 794"/>
                <p:cNvSpPr/>
                <p:nvPr/>
              </p:nvSpPr>
              <p:spPr>
                <a:xfrm flipH="1">
                  <a:off x="205700" y="43297"/>
                  <a:ext cx="15389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5" name="Line 795"/>
                <p:cNvSpPr/>
                <p:nvPr/>
              </p:nvSpPr>
              <p:spPr>
                <a:xfrm flipH="1" flipV="1">
                  <a:off x="191656" y="43242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6" name="Line 796"/>
                <p:cNvSpPr/>
                <p:nvPr/>
              </p:nvSpPr>
              <p:spPr>
                <a:xfrm flipH="1">
                  <a:off x="190312" y="58162"/>
                  <a:ext cx="15389" cy="13514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7" name="Line 797"/>
                <p:cNvSpPr/>
                <p:nvPr/>
              </p:nvSpPr>
              <p:spPr>
                <a:xfrm flipH="1" flipV="1">
                  <a:off x="176267" y="58106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8" name="Line 798"/>
                <p:cNvSpPr/>
                <p:nvPr/>
              </p:nvSpPr>
              <p:spPr>
                <a:xfrm flipH="1">
                  <a:off x="174923" y="71675"/>
                  <a:ext cx="15389" cy="18919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69" name="Line 799"/>
                <p:cNvSpPr/>
                <p:nvPr/>
              </p:nvSpPr>
              <p:spPr>
                <a:xfrm flipH="1" flipV="1">
                  <a:off x="160879" y="75673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0" name="Line 800"/>
                <p:cNvSpPr/>
                <p:nvPr/>
              </p:nvSpPr>
              <p:spPr>
                <a:xfrm flipH="1">
                  <a:off x="163732" y="90593"/>
                  <a:ext cx="11192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1" name="Line 801"/>
                <p:cNvSpPr/>
                <p:nvPr/>
              </p:nvSpPr>
              <p:spPr>
                <a:xfrm flipH="1" flipV="1">
                  <a:off x="148288" y="94592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2" name="Line 802"/>
                <p:cNvSpPr/>
                <p:nvPr/>
              </p:nvSpPr>
              <p:spPr>
                <a:xfrm flipH="1">
                  <a:off x="148343" y="108161"/>
                  <a:ext cx="15389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3" name="Line 803"/>
                <p:cNvSpPr/>
                <p:nvPr/>
              </p:nvSpPr>
              <p:spPr>
                <a:xfrm flipH="1" flipV="1">
                  <a:off x="134299" y="10810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4" name="Line 804"/>
                <p:cNvSpPr/>
                <p:nvPr/>
              </p:nvSpPr>
              <p:spPr>
                <a:xfrm flipH="1">
                  <a:off x="132955" y="123025"/>
                  <a:ext cx="15389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5" name="Line 805"/>
                <p:cNvSpPr/>
                <p:nvPr/>
              </p:nvSpPr>
              <p:spPr>
                <a:xfrm flipH="1" flipV="1">
                  <a:off x="118910" y="127024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6" name="Line 806"/>
                <p:cNvSpPr/>
                <p:nvPr/>
              </p:nvSpPr>
              <p:spPr>
                <a:xfrm flipH="1">
                  <a:off x="117566" y="140592"/>
                  <a:ext cx="15389" cy="1756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7" name="Line 807"/>
                <p:cNvSpPr/>
                <p:nvPr/>
              </p:nvSpPr>
              <p:spPr>
                <a:xfrm flipH="1" flipV="1">
                  <a:off x="103522" y="144591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8" name="Line 808"/>
                <p:cNvSpPr/>
                <p:nvPr/>
              </p:nvSpPr>
              <p:spPr>
                <a:xfrm flipH="1">
                  <a:off x="102178" y="158159"/>
                  <a:ext cx="15389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79" name="Line 809"/>
                <p:cNvSpPr/>
                <p:nvPr/>
              </p:nvSpPr>
              <p:spPr>
                <a:xfrm flipH="1" flipV="1">
                  <a:off x="88133" y="159455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0" name="Line 810"/>
                <p:cNvSpPr/>
                <p:nvPr/>
              </p:nvSpPr>
              <p:spPr>
                <a:xfrm flipH="1">
                  <a:off x="86789" y="173024"/>
                  <a:ext cx="15389" cy="14865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1" name="Line 811"/>
                <p:cNvSpPr/>
                <p:nvPr/>
              </p:nvSpPr>
              <p:spPr>
                <a:xfrm flipH="1" flipV="1">
                  <a:off x="72745" y="172968"/>
                  <a:ext cx="12701" cy="12275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2" name="Line 812"/>
                <p:cNvSpPr/>
                <p:nvPr/>
              </p:nvSpPr>
              <p:spPr>
                <a:xfrm flipH="1">
                  <a:off x="71401" y="187888"/>
                  <a:ext cx="15389" cy="10811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3" name="Line 813"/>
                <p:cNvSpPr/>
                <p:nvPr/>
              </p:nvSpPr>
              <p:spPr>
                <a:xfrm flipH="1" flipV="1">
                  <a:off x="57356" y="185130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4" name="Line 814"/>
                <p:cNvSpPr/>
                <p:nvPr/>
              </p:nvSpPr>
              <p:spPr>
                <a:xfrm flipH="1">
                  <a:off x="56012" y="198699"/>
                  <a:ext cx="15389" cy="6757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5" name="Line 815"/>
                <p:cNvSpPr/>
                <p:nvPr/>
              </p:nvSpPr>
              <p:spPr>
                <a:xfrm flipH="1" flipV="1">
                  <a:off x="41968" y="191887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6" name="Line 816"/>
                <p:cNvSpPr/>
                <p:nvPr/>
              </p:nvSpPr>
              <p:spPr>
                <a:xfrm flipH="1">
                  <a:off x="33629" y="205456"/>
                  <a:ext cx="22384" cy="8108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7" name="Line 817"/>
                <p:cNvSpPr/>
                <p:nvPr/>
              </p:nvSpPr>
              <p:spPr>
                <a:xfrm flipH="1" flipV="1">
                  <a:off x="19585" y="198644"/>
                  <a:ext cx="12701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8" name="Line 818"/>
                <p:cNvSpPr/>
                <p:nvPr/>
              </p:nvSpPr>
              <p:spPr>
                <a:xfrm flipH="1">
                  <a:off x="14044" y="213564"/>
                  <a:ext cx="19586" cy="2703"/>
                </a:xfrm>
                <a:prstGeom prst="line">
                  <a:avLst/>
                </a:prstGeom>
                <a:noFill/>
                <a:ln w="222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89" name="Line 819"/>
                <p:cNvSpPr/>
                <p:nvPr/>
              </p:nvSpPr>
              <p:spPr>
                <a:xfrm flipH="1" flipV="1">
                  <a:off x="-1" y="202698"/>
                  <a:ext cx="12702" cy="12274"/>
                </a:xfrm>
                <a:prstGeom prst="line">
                  <a:avLst/>
                </a:prstGeom>
                <a:noFill/>
                <a:ln w="4763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</p:grpSp>
        <p:sp>
          <p:nvSpPr>
            <p:cNvPr id="492" name="Line 832"/>
            <p:cNvSpPr/>
            <p:nvPr/>
          </p:nvSpPr>
          <p:spPr>
            <a:xfrm>
              <a:off x="451472" y="1616178"/>
              <a:ext cx="2928471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3" name="Line 833"/>
            <p:cNvSpPr/>
            <p:nvPr/>
          </p:nvSpPr>
          <p:spPr>
            <a:xfrm flipV="1">
              <a:off x="440540" y="70268"/>
              <a:ext cx="1" cy="154591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94" name="Text Box 834"/>
            <p:cNvSpPr txBox="1"/>
            <p:nvPr/>
          </p:nvSpPr>
          <p:spPr>
            <a:xfrm>
              <a:off x="3440952" y="1475641"/>
              <a:ext cx="292848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  <a:defRPr>
                  <a:solidFill>
                    <a:srgbClr val="FF9933"/>
                  </a:solidFill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495" name="Text Box 835"/>
            <p:cNvSpPr txBox="1"/>
            <p:nvPr/>
          </p:nvSpPr>
          <p:spPr>
            <a:xfrm>
              <a:off x="0" y="0"/>
              <a:ext cx="292847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1000"/>
                </a:spcBef>
                <a:defRPr>
                  <a:solidFill>
                    <a:srgbClr val="FF9933"/>
                  </a:solidFill>
                </a:defRPr>
              </a:lvl1pPr>
            </a:lstStyle>
            <a:p>
              <a:pPr/>
              <a:r>
                <a:t>E</a:t>
              </a:r>
            </a:p>
          </p:txBody>
        </p:sp>
      </p:grpSp>
      <p:sp>
        <p:nvSpPr>
          <p:cNvPr id="497" name="Line 840"/>
          <p:cNvSpPr/>
          <p:nvPr/>
        </p:nvSpPr>
        <p:spPr>
          <a:xfrm>
            <a:off x="6540500" y="4445000"/>
            <a:ext cx="685800" cy="0"/>
          </a:xfrm>
          <a:prstGeom prst="line">
            <a:avLst/>
          </a:prstGeom>
          <a:ln w="57150">
            <a:solidFill>
              <a:srgbClr val="FFCC00"/>
            </a:solidFill>
            <a:headEnd type="triangle"/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98" name="Text Box 841"/>
          <p:cNvSpPr txBox="1"/>
          <p:nvPr/>
        </p:nvSpPr>
        <p:spPr>
          <a:xfrm>
            <a:off x="6731000" y="4038600"/>
            <a:ext cx="54927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>
                <a:solidFill>
                  <a:srgbClr val="FFCC00"/>
                </a:solidFill>
              </a:defRPr>
            </a:lvl1pPr>
          </a:lstStyle>
          <a:p>
            <a:pPr/>
            <a:r>
              <a:t>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501" name="Rectangle 1026"/>
          <p:cNvSpPr txBox="1"/>
          <p:nvPr>
            <p:ph type="body" idx="1"/>
          </p:nvPr>
        </p:nvSpPr>
        <p:spPr>
          <a:xfrm>
            <a:off x="381000" y="914400"/>
            <a:ext cx="8534400" cy="5334000"/>
          </a:xfrm>
          <a:prstGeom prst="rect">
            <a:avLst/>
          </a:prstGeom>
        </p:spPr>
        <p:txBody>
          <a:bodyPr/>
          <a:lstStyle/>
          <a:p>
            <a:pPr defTabSz="877823">
              <a:defRPr sz="768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But why just hallmark of Nanoscience?</a:t>
            </a:r>
          </a:p>
          <a:p>
            <a:pPr defTabSz="877823">
              <a:defRPr sz="1152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tabLst>
                <a:tab pos="431800" algn="l"/>
                <a:tab pos="876300" algn="l"/>
                <a:tab pos="1308100" algn="l"/>
              </a:tabLst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36"/>
              <a:t>"Standing waves" are almost unavoidable in small boxes:  e.g. coffee in cup</a:t>
            </a:r>
            <a:endParaRPr sz="1536"/>
          </a:p>
          <a:p>
            <a:pPr defTabSz="877823">
              <a:tabLst>
                <a:tab pos="431800" algn="l"/>
                <a:tab pos="876300" algn="l"/>
                <a:tab pos="1308100" algn="l"/>
              </a:tabLst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But are not seen in large boxes (L &gt;&gt;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):  e.g. water in swimming pool</a:t>
            </a:r>
          </a:p>
          <a:p>
            <a:pPr defTabSz="877823">
              <a:tabLst>
                <a:tab pos="431800" algn="l"/>
                <a:tab pos="876300" algn="l"/>
                <a:tab pos="1308100" algn="l"/>
              </a:tabLst>
              <a:defRPr sz="863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Reason 1) Waves die out before crossing large box</a:t>
            </a:r>
          </a:p>
          <a:p>
            <a:pPr defTabSz="877823">
              <a:tabLst>
                <a:tab pos="431800" algn="l"/>
                <a:tab pos="876300" algn="l"/>
                <a:tab pos="1308100" algn="l"/>
              </a:tabLst>
              <a:defRPr sz="768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Reason 2) Wave energies/wavelengths are SO close to one another (QSE!)</a:t>
            </a: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			that we can't tell them apart:</a:t>
            </a: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</a:t>
            </a: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Same degradation occurs for electron waves</a:t>
            </a:r>
          </a:p>
          <a:p>
            <a:pPr defTabSz="877823">
              <a:spcBef>
                <a:spcPts val="200"/>
              </a:spcBef>
              <a:tabLst>
                <a:tab pos="431800" algn="l"/>
                <a:tab pos="876300" algn="l"/>
                <a:tab pos="1308100" algn="l"/>
              </a:tabLst>
              <a:defRPr sz="768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056"/>
              <a:t>		</a:t>
            </a:r>
            <a:endParaRPr sz="1056"/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For electrons in a large "box," wave energies squeeze together </a:t>
            </a: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and, with thermal energy, electrons can dance between levels</a:t>
            </a:r>
          </a:p>
          <a:p>
            <a:pPr defTabSz="877823">
              <a:tabLst>
                <a:tab pos="431800" algn="l"/>
                <a:tab pos="876300" algn="l"/>
                <a:tab pos="1308100" algn="l"/>
              </a:tabLst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tabLst>
                <a:tab pos="431800" algn="l"/>
                <a:tab pos="876300" algn="l"/>
                <a:tab pos="1308100" algn="l"/>
              </a:tabLst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So effects of trapped electron waves seldom seen for L &gt;&gt;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 </a:t>
            </a:r>
            <a:r>
              <a:t>(for electrons ~ 50 nm)</a:t>
            </a:r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algn="ctr" defTabSz="877823">
              <a:defRPr sz="1727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Additional reason why ~50 nm = Boundary between Nano &amp; Micro</a:t>
            </a:r>
          </a:p>
        </p:txBody>
      </p:sp>
      <p:sp>
        <p:nvSpPr>
          <p:cNvPr id="502" name="Rectangle 1027"/>
          <p:cNvSpPr txBox="1"/>
          <p:nvPr>
            <p:ph type="title"/>
          </p:nvPr>
        </p:nvSpPr>
        <p:spPr>
          <a:xfrm>
            <a:off x="76200" y="76200"/>
            <a:ext cx="8915400" cy="838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/>
            <a:r>
              <a:t>Size dependence + insensitivity to composition = Hallmark of Nanoscience</a:t>
            </a:r>
          </a:p>
        </p:txBody>
      </p:sp>
      <p:grpSp>
        <p:nvGrpSpPr>
          <p:cNvPr id="509" name="Group 24"/>
          <p:cNvGrpSpPr/>
          <p:nvPr/>
        </p:nvGrpSpPr>
        <p:grpSpPr>
          <a:xfrm>
            <a:off x="6248400" y="3688079"/>
            <a:ext cx="1428750" cy="575311"/>
            <a:chOff x="0" y="0"/>
            <a:chExt cx="1428750" cy="575309"/>
          </a:xfrm>
        </p:grpSpPr>
        <p:sp>
          <p:nvSpPr>
            <p:cNvPr id="503" name="Line 13"/>
            <p:cNvSpPr/>
            <p:nvPr/>
          </p:nvSpPr>
          <p:spPr>
            <a:xfrm>
              <a:off x="0" y="245744"/>
              <a:ext cx="1406525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4" name="Line 14"/>
            <p:cNvSpPr/>
            <p:nvPr/>
          </p:nvSpPr>
          <p:spPr>
            <a:xfrm>
              <a:off x="0" y="198119"/>
              <a:ext cx="1406525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5" name="Line 15"/>
            <p:cNvSpPr/>
            <p:nvPr/>
          </p:nvSpPr>
          <p:spPr>
            <a:xfrm>
              <a:off x="0" y="132079"/>
              <a:ext cx="1406525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6" name="Text Box 20"/>
            <p:cNvSpPr txBox="1"/>
            <p:nvPr/>
          </p:nvSpPr>
          <p:spPr>
            <a:xfrm>
              <a:off x="95250" y="242569"/>
              <a:ext cx="1333500" cy="332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spcBef>
                  <a:spcPts val="900"/>
                </a:spcBef>
                <a:defRPr sz="1600">
                  <a:solidFill>
                    <a:srgbClr val="FFFFFF"/>
                  </a:solidFill>
                </a:defRPr>
              </a:lvl1pPr>
            </a:lstStyle>
            <a:p>
              <a:pPr/>
              <a:r>
                <a:t>Huge Box</a:t>
              </a:r>
            </a:p>
          </p:txBody>
        </p:sp>
        <p:sp>
          <p:nvSpPr>
            <p:cNvPr id="507" name="Line 15"/>
            <p:cNvSpPr/>
            <p:nvPr/>
          </p:nvSpPr>
          <p:spPr>
            <a:xfrm>
              <a:off x="1270" y="66039"/>
              <a:ext cx="1406526" cy="1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08" name="Line 15"/>
            <p:cNvSpPr/>
            <p:nvPr/>
          </p:nvSpPr>
          <p:spPr>
            <a:xfrm>
              <a:off x="11430" y="0"/>
              <a:ext cx="1406526" cy="0"/>
            </a:xfrm>
            <a:prstGeom prst="line">
              <a:avLst/>
            </a:prstGeom>
            <a:noFill/>
            <a:ln w="38100" cap="flat">
              <a:solidFill>
                <a:srgbClr val="FF9933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512" name="Rectangle 2"/>
          <p:cNvSpPr txBox="1"/>
          <p:nvPr>
            <p:ph type="body" idx="1"/>
          </p:nvPr>
        </p:nvSpPr>
        <p:spPr>
          <a:xfrm>
            <a:off x="381000" y="9144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800"/>
            </a:pPr>
          </a:p>
          <a:p>
            <a:pPr>
              <a:defRPr sz="1800"/>
            </a:pPr>
            <a:r>
              <a:t>For instance in YouTube demonstrations of “Reuben’s Tubes:”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And in patterns of salt on a vibrating plate:</a:t>
            </a:r>
          </a:p>
        </p:txBody>
      </p:sp>
      <p:sp>
        <p:nvSpPr>
          <p:cNvPr id="513" name="Rectangle 3"/>
          <p:cNvSpPr txBox="1"/>
          <p:nvPr>
            <p:ph type="title"/>
          </p:nvPr>
        </p:nvSpPr>
        <p:spPr>
          <a:xfrm>
            <a:off x="76200" y="76200"/>
            <a:ext cx="8915400" cy="838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/>
            <a:r>
              <a:t>Standing waves DO also occur in non-water or non-Nano situations:</a:t>
            </a:r>
          </a:p>
        </p:txBody>
      </p:sp>
      <p:sp>
        <p:nvSpPr>
          <p:cNvPr id="514" name="Rectangle 4"/>
          <p:cNvSpPr txBox="1"/>
          <p:nvPr/>
        </p:nvSpPr>
        <p:spPr>
          <a:xfrm>
            <a:off x="609600" y="5791200"/>
            <a:ext cx="7592509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0" sz="1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Link to YouTube standing wave videos: </a:t>
            </a:r>
            <a:r>
              <a:rPr u="sng">
                <a:solidFill>
                  <a:srgbClr val="00CCFF"/>
                </a:solidFill>
                <a:uFill>
                  <a:solidFill>
                    <a:srgbClr val="00CCFF"/>
                  </a:solidFill>
                </a:uFill>
                <a:hlinkClick r:id="rId2" invalidUrl="" action="" tgtFrame="" tooltip="" history="1" highlightClick="0" endSnd="0"/>
              </a:rPr>
              <a:t>Waves: Electron - Supporting Materials - Other</a:t>
            </a:r>
          </a:p>
        </p:txBody>
      </p:sp>
      <p:pic>
        <p:nvPicPr>
          <p:cNvPr id="515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00200" y="1600200"/>
            <a:ext cx="2590800" cy="1973264"/>
          </a:xfrm>
          <a:prstGeom prst="rect">
            <a:avLst/>
          </a:prstGeom>
          <a:ln w="12700">
            <a:miter lim="400000"/>
          </a:ln>
        </p:spPr>
      </p:pic>
      <p:pic>
        <p:nvPicPr>
          <p:cNvPr id="516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05400" y="3886200"/>
            <a:ext cx="3505200" cy="18065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519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OK, but ARE electrons really waves?</a:t>
            </a:r>
          </a:p>
        </p:txBody>
      </p:sp>
      <p:sp>
        <p:nvSpPr>
          <p:cNvPr id="520" name="Rectangle 3"/>
          <p:cNvSpPr txBox="1"/>
          <p:nvPr>
            <p:ph type="body" idx="1"/>
          </p:nvPr>
        </p:nvSpPr>
        <p:spPr>
          <a:xfrm>
            <a:off x="228600" y="914400"/>
            <a:ext cx="8915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Scientists came to this conclusion only very slowly and very painfully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They HAD thought electrons were ~ little B-B's:</a:t>
            </a:r>
          </a:p>
          <a:p>
            <a:pPr>
              <a:defRPr sz="1000"/>
            </a:pPr>
          </a:p>
          <a:p>
            <a:pPr>
              <a:defRPr sz="1800"/>
            </a:pPr>
            <a:r>
              <a:t>	</a:t>
            </a:r>
            <a:r>
              <a:rPr sz="1600"/>
              <a:t>In "Crooke's Tube" (early 1900 name for CRT) they could form beams of electrons</a:t>
            </a:r>
            <a:endParaRPr sz="1600"/>
          </a:p>
          <a:p>
            <a:pPr>
              <a:defRPr sz="1600"/>
            </a:pPr>
          </a:p>
          <a:p>
            <a:pPr>
              <a:defRPr sz="1600"/>
            </a:pPr>
          </a:p>
          <a:p>
            <a:pPr>
              <a:defRPr sz="1000"/>
            </a:pP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</a:t>
            </a:r>
          </a:p>
          <a:p>
            <a:pPr>
              <a:spcBef>
                <a:spcPts val="800"/>
              </a:spcBef>
              <a:defRPr sz="3600"/>
            </a:pPr>
            <a:r>
              <a:t>	</a:t>
            </a:r>
            <a:endParaRPr sz="1600"/>
          </a:p>
          <a:p>
            <a:pPr>
              <a:spcBef>
                <a:spcPts val="300"/>
              </a:spcBef>
              <a:defRPr sz="1600"/>
            </a:pPr>
            <a:r>
              <a:t>	Behaved just as they expected (in E and B fields) for little charged particles </a:t>
            </a:r>
          </a:p>
          <a:p>
            <a:pPr>
              <a:defRPr sz="1600"/>
            </a:pPr>
          </a:p>
          <a:p>
            <a:pPr>
              <a:defRPr sz="1800"/>
            </a:pPr>
            <a:r>
              <a:t>But then stumbled across many NEW situations where electrons acted as waves!!!</a:t>
            </a:r>
          </a:p>
          <a:p>
            <a:pPr algn="ctr">
              <a:defRPr sz="1800">
                <a:solidFill>
                  <a:srgbClr val="FF9933"/>
                </a:solidFill>
              </a:defRPr>
            </a:pPr>
          </a:p>
          <a:p>
            <a:pPr algn="ctr">
              <a:defRPr sz="1800">
                <a:solidFill>
                  <a:srgbClr val="FFCC00"/>
                </a:solidFill>
              </a:defRPr>
            </a:pPr>
            <a:r>
              <a:t>One of these was when they bounced beam of electrons off a crystal of nickel:</a:t>
            </a:r>
          </a:p>
        </p:txBody>
      </p:sp>
      <p:pic>
        <p:nvPicPr>
          <p:cNvPr id="52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2319">
            <a:off x="2592388" y="1901825"/>
            <a:ext cx="3962401" cy="297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524" name="Rectangle 3"/>
          <p:cNvSpPr txBox="1"/>
          <p:nvPr>
            <p:ph type="body" idx="1"/>
          </p:nvPr>
        </p:nvSpPr>
        <p:spPr>
          <a:xfrm>
            <a:off x="228600" y="2286000"/>
            <a:ext cx="8915400" cy="41148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The measured number bouncing off (for one incoming angle) vs. outgoing angle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EXPECTED:		Number out	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							Angle out</a:t>
            </a:r>
          </a:p>
          <a:p>
            <a:pPr>
              <a:defRPr sz="1800"/>
            </a:pPr>
            <a:r>
              <a:t>				    Angle in</a:t>
            </a:r>
          </a:p>
          <a:p>
            <a:pPr>
              <a:defRPr sz="1000"/>
            </a:pPr>
          </a:p>
          <a:p>
            <a:pPr>
              <a:defRPr sz="1800"/>
            </a:pPr>
            <a:r>
              <a:t>Made SENSE:  Outgoing angle = Incoming angle if smooth enough (~ pool table) </a:t>
            </a:r>
          </a:p>
          <a:p>
            <a:pPr>
              <a:defRPr sz="1200"/>
            </a:pPr>
          </a:p>
          <a:p>
            <a:pPr>
              <a:defRPr sz="1800"/>
            </a:pPr>
            <a:r>
              <a:t>	OR Scattered about incoming angle if rough (on scale of electron size)</a:t>
            </a:r>
          </a:p>
        </p:txBody>
      </p:sp>
      <p:sp>
        <p:nvSpPr>
          <p:cNvPr id="525" name="Line 10"/>
          <p:cNvSpPr/>
          <p:nvPr/>
        </p:nvSpPr>
        <p:spPr>
          <a:xfrm>
            <a:off x="3784599" y="223520"/>
            <a:ext cx="685801" cy="990601"/>
          </a:xfrm>
          <a:prstGeom prst="line">
            <a:avLst/>
          </a:prstGeom>
          <a:ln w="38100">
            <a:solidFill>
              <a:srgbClr val="FF33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6" name="Line 11"/>
          <p:cNvSpPr/>
          <p:nvPr/>
        </p:nvSpPr>
        <p:spPr>
          <a:xfrm flipV="1">
            <a:off x="4546599" y="223519"/>
            <a:ext cx="635001" cy="990601"/>
          </a:xfrm>
          <a:prstGeom prst="line">
            <a:avLst/>
          </a:prstGeom>
          <a:ln w="38100">
            <a:solidFill>
              <a:srgbClr val="FF3300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534" name="Group 23"/>
          <p:cNvGrpSpPr/>
          <p:nvPr/>
        </p:nvGrpSpPr>
        <p:grpSpPr>
          <a:xfrm>
            <a:off x="3276600" y="3422650"/>
            <a:ext cx="2971800" cy="1073150"/>
            <a:chOff x="0" y="0"/>
            <a:chExt cx="2971800" cy="1073150"/>
          </a:xfrm>
        </p:grpSpPr>
        <p:sp>
          <p:nvSpPr>
            <p:cNvPr id="527" name="Line 12"/>
            <p:cNvSpPr/>
            <p:nvPr/>
          </p:nvSpPr>
          <p:spPr>
            <a:xfrm flipV="1">
              <a:off x="-1" y="6350"/>
              <a:ext cx="2" cy="99060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8" name="Line 13"/>
            <p:cNvSpPr/>
            <p:nvPr/>
          </p:nvSpPr>
          <p:spPr>
            <a:xfrm>
              <a:off x="0" y="996950"/>
              <a:ext cx="2971800" cy="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29" name="Line 14"/>
            <p:cNvSpPr/>
            <p:nvPr/>
          </p:nvSpPr>
          <p:spPr>
            <a:xfrm flipV="1">
              <a:off x="1447800" y="920750"/>
              <a:ext cx="0" cy="152400"/>
            </a:xfrm>
            <a:prstGeom prst="line">
              <a:avLst/>
            </a:prstGeom>
            <a:noFill/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0" name="Freeform 18"/>
            <p:cNvSpPr/>
            <p:nvPr/>
          </p:nvSpPr>
          <p:spPr>
            <a:xfrm>
              <a:off x="990600" y="6350"/>
              <a:ext cx="457200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0908"/>
                    <a:pt x="10800" y="20215"/>
                    <a:pt x="14400" y="16615"/>
                  </a:cubicBezTo>
                  <a:cubicBezTo>
                    <a:pt x="18000" y="13015"/>
                    <a:pt x="19800" y="6508"/>
                    <a:pt x="21600" y="0"/>
                  </a:cubicBezTo>
                </a:path>
              </a:pathLst>
            </a:custGeom>
            <a:noFill/>
            <a:ln w="28575" cap="flat">
              <a:solidFill>
                <a:srgbClr val="FF33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1" name="Freeform 19"/>
            <p:cNvSpPr/>
            <p:nvPr/>
          </p:nvSpPr>
          <p:spPr>
            <a:xfrm>
              <a:off x="152399" y="0"/>
              <a:ext cx="1295401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0908"/>
                    <a:pt x="10800" y="20215"/>
                    <a:pt x="14400" y="16615"/>
                  </a:cubicBezTo>
                  <a:cubicBezTo>
                    <a:pt x="18000" y="13015"/>
                    <a:pt x="19800" y="6508"/>
                    <a:pt x="21600" y="0"/>
                  </a:cubicBezTo>
                </a:path>
              </a:pathLst>
            </a:custGeom>
            <a:noFill/>
            <a:ln w="28575" cap="flat">
              <a:solidFill>
                <a:srgbClr val="FF33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2" name="Freeform 20"/>
            <p:cNvSpPr/>
            <p:nvPr/>
          </p:nvSpPr>
          <p:spPr>
            <a:xfrm flipH="1">
              <a:off x="1435100" y="6350"/>
              <a:ext cx="1143000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0908"/>
                    <a:pt x="10800" y="20215"/>
                    <a:pt x="14400" y="16615"/>
                  </a:cubicBezTo>
                  <a:cubicBezTo>
                    <a:pt x="18000" y="13015"/>
                    <a:pt x="19800" y="6508"/>
                    <a:pt x="21600" y="0"/>
                  </a:cubicBezTo>
                </a:path>
              </a:pathLst>
            </a:custGeom>
            <a:noFill/>
            <a:ln w="28575" cap="flat">
              <a:solidFill>
                <a:srgbClr val="FF3300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3" name="Freeform 21"/>
            <p:cNvSpPr/>
            <p:nvPr/>
          </p:nvSpPr>
          <p:spPr>
            <a:xfrm flipH="1">
              <a:off x="1447800" y="6350"/>
              <a:ext cx="533400" cy="9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20908"/>
                    <a:pt x="10800" y="20215"/>
                    <a:pt x="14400" y="16615"/>
                  </a:cubicBezTo>
                  <a:cubicBezTo>
                    <a:pt x="18000" y="13015"/>
                    <a:pt x="19800" y="6508"/>
                    <a:pt x="21600" y="0"/>
                  </a:cubicBezTo>
                </a:path>
              </a:pathLst>
            </a:custGeom>
            <a:noFill/>
            <a:ln w="28575" cap="flat">
              <a:solidFill>
                <a:srgbClr val="FF33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607" name="Group 86"/>
          <p:cNvGrpSpPr/>
          <p:nvPr/>
        </p:nvGrpSpPr>
        <p:grpSpPr>
          <a:xfrm>
            <a:off x="3581399" y="1219199"/>
            <a:ext cx="1828801" cy="934721"/>
            <a:chOff x="0" y="0"/>
            <a:chExt cx="1828800" cy="934719"/>
          </a:xfrm>
        </p:grpSpPr>
        <p:sp>
          <p:nvSpPr>
            <p:cNvPr id="535" name="Oval 14"/>
            <p:cNvSpPr/>
            <p:nvPr/>
          </p:nvSpPr>
          <p:spPr>
            <a:xfrm>
              <a:off x="-1" y="-1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6" name="Oval 15"/>
            <p:cNvSpPr/>
            <p:nvPr/>
          </p:nvSpPr>
          <p:spPr>
            <a:xfrm>
              <a:off x="152399" y="-1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7" name="Oval 16"/>
            <p:cNvSpPr/>
            <p:nvPr/>
          </p:nvSpPr>
          <p:spPr>
            <a:xfrm>
              <a:off x="3048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8" name="Oval 17"/>
            <p:cNvSpPr/>
            <p:nvPr/>
          </p:nvSpPr>
          <p:spPr>
            <a:xfrm>
              <a:off x="4572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39" name="Oval 18"/>
            <p:cNvSpPr/>
            <p:nvPr/>
          </p:nvSpPr>
          <p:spPr>
            <a:xfrm>
              <a:off x="6096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0" name="Oval 19"/>
            <p:cNvSpPr/>
            <p:nvPr/>
          </p:nvSpPr>
          <p:spPr>
            <a:xfrm>
              <a:off x="7620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1" name="Oval 20"/>
            <p:cNvSpPr/>
            <p:nvPr/>
          </p:nvSpPr>
          <p:spPr>
            <a:xfrm>
              <a:off x="9144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2" name="Oval 21"/>
            <p:cNvSpPr/>
            <p:nvPr/>
          </p:nvSpPr>
          <p:spPr>
            <a:xfrm>
              <a:off x="10668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3" name="Oval 22"/>
            <p:cNvSpPr/>
            <p:nvPr/>
          </p:nvSpPr>
          <p:spPr>
            <a:xfrm>
              <a:off x="12192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4" name="Oval 23"/>
            <p:cNvSpPr/>
            <p:nvPr/>
          </p:nvSpPr>
          <p:spPr>
            <a:xfrm>
              <a:off x="13716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5" name="Oval 24"/>
            <p:cNvSpPr/>
            <p:nvPr/>
          </p:nvSpPr>
          <p:spPr>
            <a:xfrm>
              <a:off x="15240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6" name="Oval 25"/>
            <p:cNvSpPr/>
            <p:nvPr/>
          </p:nvSpPr>
          <p:spPr>
            <a:xfrm>
              <a:off x="1676400" y="-1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7" name="Oval 26"/>
            <p:cNvSpPr/>
            <p:nvPr/>
          </p:nvSpPr>
          <p:spPr>
            <a:xfrm>
              <a:off x="-1" y="15239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8" name="Oval 27"/>
            <p:cNvSpPr/>
            <p:nvPr/>
          </p:nvSpPr>
          <p:spPr>
            <a:xfrm>
              <a:off x="152399" y="15239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49" name="Oval 28"/>
            <p:cNvSpPr/>
            <p:nvPr/>
          </p:nvSpPr>
          <p:spPr>
            <a:xfrm>
              <a:off x="3048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0" name="Oval 29"/>
            <p:cNvSpPr/>
            <p:nvPr/>
          </p:nvSpPr>
          <p:spPr>
            <a:xfrm>
              <a:off x="4572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1" name="Oval 30"/>
            <p:cNvSpPr/>
            <p:nvPr/>
          </p:nvSpPr>
          <p:spPr>
            <a:xfrm>
              <a:off x="6096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2" name="Oval 31"/>
            <p:cNvSpPr/>
            <p:nvPr/>
          </p:nvSpPr>
          <p:spPr>
            <a:xfrm>
              <a:off x="7620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3" name="Oval 32"/>
            <p:cNvSpPr/>
            <p:nvPr/>
          </p:nvSpPr>
          <p:spPr>
            <a:xfrm>
              <a:off x="9144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4" name="Oval 33"/>
            <p:cNvSpPr/>
            <p:nvPr/>
          </p:nvSpPr>
          <p:spPr>
            <a:xfrm>
              <a:off x="10668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5" name="Oval 34"/>
            <p:cNvSpPr/>
            <p:nvPr/>
          </p:nvSpPr>
          <p:spPr>
            <a:xfrm>
              <a:off x="12192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6" name="Oval 35"/>
            <p:cNvSpPr/>
            <p:nvPr/>
          </p:nvSpPr>
          <p:spPr>
            <a:xfrm>
              <a:off x="13716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7" name="Oval 36"/>
            <p:cNvSpPr/>
            <p:nvPr/>
          </p:nvSpPr>
          <p:spPr>
            <a:xfrm>
              <a:off x="15240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8" name="Oval 37"/>
            <p:cNvSpPr/>
            <p:nvPr/>
          </p:nvSpPr>
          <p:spPr>
            <a:xfrm>
              <a:off x="1676400" y="15239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59" name="Oval 38"/>
            <p:cNvSpPr/>
            <p:nvPr/>
          </p:nvSpPr>
          <p:spPr>
            <a:xfrm>
              <a:off x="-1" y="31495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0" name="Oval 39"/>
            <p:cNvSpPr/>
            <p:nvPr/>
          </p:nvSpPr>
          <p:spPr>
            <a:xfrm>
              <a:off x="152399" y="31495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1" name="Oval 40"/>
            <p:cNvSpPr/>
            <p:nvPr/>
          </p:nvSpPr>
          <p:spPr>
            <a:xfrm>
              <a:off x="3048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2" name="Oval 41"/>
            <p:cNvSpPr/>
            <p:nvPr/>
          </p:nvSpPr>
          <p:spPr>
            <a:xfrm>
              <a:off x="4572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3" name="Oval 42"/>
            <p:cNvSpPr/>
            <p:nvPr/>
          </p:nvSpPr>
          <p:spPr>
            <a:xfrm>
              <a:off x="6096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4" name="Oval 43"/>
            <p:cNvSpPr/>
            <p:nvPr/>
          </p:nvSpPr>
          <p:spPr>
            <a:xfrm>
              <a:off x="7620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5" name="Oval 44"/>
            <p:cNvSpPr/>
            <p:nvPr/>
          </p:nvSpPr>
          <p:spPr>
            <a:xfrm>
              <a:off x="9144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6" name="Oval 45"/>
            <p:cNvSpPr/>
            <p:nvPr/>
          </p:nvSpPr>
          <p:spPr>
            <a:xfrm>
              <a:off x="10668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7" name="Oval 46"/>
            <p:cNvSpPr/>
            <p:nvPr/>
          </p:nvSpPr>
          <p:spPr>
            <a:xfrm>
              <a:off x="12192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8" name="Oval 47"/>
            <p:cNvSpPr/>
            <p:nvPr/>
          </p:nvSpPr>
          <p:spPr>
            <a:xfrm>
              <a:off x="13716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69" name="Oval 48"/>
            <p:cNvSpPr/>
            <p:nvPr/>
          </p:nvSpPr>
          <p:spPr>
            <a:xfrm>
              <a:off x="15240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0" name="Oval 49"/>
            <p:cNvSpPr/>
            <p:nvPr/>
          </p:nvSpPr>
          <p:spPr>
            <a:xfrm>
              <a:off x="1676400" y="3149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1" name="Oval 50"/>
            <p:cNvSpPr/>
            <p:nvPr/>
          </p:nvSpPr>
          <p:spPr>
            <a:xfrm>
              <a:off x="-1" y="46735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2" name="Oval 51"/>
            <p:cNvSpPr/>
            <p:nvPr/>
          </p:nvSpPr>
          <p:spPr>
            <a:xfrm>
              <a:off x="152399" y="46735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3" name="Oval 52"/>
            <p:cNvSpPr/>
            <p:nvPr/>
          </p:nvSpPr>
          <p:spPr>
            <a:xfrm>
              <a:off x="3048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4" name="Oval 53"/>
            <p:cNvSpPr/>
            <p:nvPr/>
          </p:nvSpPr>
          <p:spPr>
            <a:xfrm>
              <a:off x="4572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5" name="Oval 54"/>
            <p:cNvSpPr/>
            <p:nvPr/>
          </p:nvSpPr>
          <p:spPr>
            <a:xfrm>
              <a:off x="6096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6" name="Oval 55"/>
            <p:cNvSpPr/>
            <p:nvPr/>
          </p:nvSpPr>
          <p:spPr>
            <a:xfrm>
              <a:off x="7620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7" name="Oval 56"/>
            <p:cNvSpPr/>
            <p:nvPr/>
          </p:nvSpPr>
          <p:spPr>
            <a:xfrm>
              <a:off x="9144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8" name="Oval 57"/>
            <p:cNvSpPr/>
            <p:nvPr/>
          </p:nvSpPr>
          <p:spPr>
            <a:xfrm>
              <a:off x="10668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79" name="Oval 58"/>
            <p:cNvSpPr/>
            <p:nvPr/>
          </p:nvSpPr>
          <p:spPr>
            <a:xfrm>
              <a:off x="12192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0" name="Oval 59"/>
            <p:cNvSpPr/>
            <p:nvPr/>
          </p:nvSpPr>
          <p:spPr>
            <a:xfrm>
              <a:off x="13716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1" name="Oval 60"/>
            <p:cNvSpPr/>
            <p:nvPr/>
          </p:nvSpPr>
          <p:spPr>
            <a:xfrm>
              <a:off x="15240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2" name="Oval 61"/>
            <p:cNvSpPr/>
            <p:nvPr/>
          </p:nvSpPr>
          <p:spPr>
            <a:xfrm>
              <a:off x="1676400" y="46735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3" name="Oval 62"/>
            <p:cNvSpPr/>
            <p:nvPr/>
          </p:nvSpPr>
          <p:spPr>
            <a:xfrm>
              <a:off x="-1" y="62991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4" name="Oval 63"/>
            <p:cNvSpPr/>
            <p:nvPr/>
          </p:nvSpPr>
          <p:spPr>
            <a:xfrm>
              <a:off x="152399" y="62991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5" name="Oval 64"/>
            <p:cNvSpPr/>
            <p:nvPr/>
          </p:nvSpPr>
          <p:spPr>
            <a:xfrm>
              <a:off x="3048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6" name="Oval 65"/>
            <p:cNvSpPr/>
            <p:nvPr/>
          </p:nvSpPr>
          <p:spPr>
            <a:xfrm>
              <a:off x="4572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7" name="Oval 66"/>
            <p:cNvSpPr/>
            <p:nvPr/>
          </p:nvSpPr>
          <p:spPr>
            <a:xfrm>
              <a:off x="6096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8" name="Oval 67"/>
            <p:cNvSpPr/>
            <p:nvPr/>
          </p:nvSpPr>
          <p:spPr>
            <a:xfrm>
              <a:off x="7620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89" name="Oval 68"/>
            <p:cNvSpPr/>
            <p:nvPr/>
          </p:nvSpPr>
          <p:spPr>
            <a:xfrm>
              <a:off x="9144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0" name="Oval 69"/>
            <p:cNvSpPr/>
            <p:nvPr/>
          </p:nvSpPr>
          <p:spPr>
            <a:xfrm>
              <a:off x="10668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1" name="Oval 70"/>
            <p:cNvSpPr/>
            <p:nvPr/>
          </p:nvSpPr>
          <p:spPr>
            <a:xfrm>
              <a:off x="12192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2" name="Oval 71"/>
            <p:cNvSpPr/>
            <p:nvPr/>
          </p:nvSpPr>
          <p:spPr>
            <a:xfrm>
              <a:off x="13716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3" name="Oval 72"/>
            <p:cNvSpPr/>
            <p:nvPr/>
          </p:nvSpPr>
          <p:spPr>
            <a:xfrm>
              <a:off x="15240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4" name="Oval 73"/>
            <p:cNvSpPr/>
            <p:nvPr/>
          </p:nvSpPr>
          <p:spPr>
            <a:xfrm>
              <a:off x="1676400" y="6299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5" name="Oval 74"/>
            <p:cNvSpPr/>
            <p:nvPr/>
          </p:nvSpPr>
          <p:spPr>
            <a:xfrm>
              <a:off x="-1" y="78231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6" name="Oval 75"/>
            <p:cNvSpPr/>
            <p:nvPr/>
          </p:nvSpPr>
          <p:spPr>
            <a:xfrm>
              <a:off x="152399" y="782319"/>
              <a:ext cx="152401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7" name="Oval 76"/>
            <p:cNvSpPr/>
            <p:nvPr/>
          </p:nvSpPr>
          <p:spPr>
            <a:xfrm>
              <a:off x="3048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8" name="Oval 77"/>
            <p:cNvSpPr/>
            <p:nvPr/>
          </p:nvSpPr>
          <p:spPr>
            <a:xfrm>
              <a:off x="4572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99" name="Oval 78"/>
            <p:cNvSpPr/>
            <p:nvPr/>
          </p:nvSpPr>
          <p:spPr>
            <a:xfrm>
              <a:off x="6096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0" name="Oval 79"/>
            <p:cNvSpPr/>
            <p:nvPr/>
          </p:nvSpPr>
          <p:spPr>
            <a:xfrm>
              <a:off x="7620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1" name="Oval 80"/>
            <p:cNvSpPr/>
            <p:nvPr/>
          </p:nvSpPr>
          <p:spPr>
            <a:xfrm>
              <a:off x="9144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2" name="Oval 81"/>
            <p:cNvSpPr/>
            <p:nvPr/>
          </p:nvSpPr>
          <p:spPr>
            <a:xfrm>
              <a:off x="10668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3" name="Oval 82"/>
            <p:cNvSpPr/>
            <p:nvPr/>
          </p:nvSpPr>
          <p:spPr>
            <a:xfrm>
              <a:off x="12192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4" name="Oval 83"/>
            <p:cNvSpPr/>
            <p:nvPr/>
          </p:nvSpPr>
          <p:spPr>
            <a:xfrm>
              <a:off x="13716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5" name="Oval 84"/>
            <p:cNvSpPr/>
            <p:nvPr/>
          </p:nvSpPr>
          <p:spPr>
            <a:xfrm>
              <a:off x="15240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06" name="Oval 85"/>
            <p:cNvSpPr/>
            <p:nvPr/>
          </p:nvSpPr>
          <p:spPr>
            <a:xfrm>
              <a:off x="1676400" y="782319"/>
              <a:ext cx="152400" cy="152401"/>
            </a:xfrm>
            <a:prstGeom prst="ellipse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610" name="Rectangle 3"/>
          <p:cNvSpPr txBox="1"/>
          <p:nvPr>
            <p:ph type="body" idx="1"/>
          </p:nvPr>
        </p:nvSpPr>
        <p:spPr>
          <a:xfrm>
            <a:off x="355600" y="533400"/>
            <a:ext cx="8534400" cy="57912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BUT WHAT THEY GOT WAS: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	Number out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						Angle Out</a:t>
            </a:r>
          </a:p>
          <a:p>
            <a:pPr>
              <a:defRPr sz="5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They could ONLY explain above behavior IF:</a:t>
            </a:r>
          </a:p>
          <a:p>
            <a:pPr>
              <a:defRPr sz="900"/>
            </a:pPr>
          </a:p>
          <a:p>
            <a:pPr>
              <a:defRPr sz="1800"/>
            </a:pPr>
            <a:r>
              <a:t>	</a:t>
            </a:r>
            <a:r>
              <a:rPr sz="1600"/>
              <a:t>ELECTRONS were acting as waves</a:t>
            </a:r>
            <a:endParaRPr sz="1600"/>
          </a:p>
          <a:p>
            <a:pPr>
              <a:defRPr sz="800"/>
            </a:pPr>
          </a:p>
          <a:p>
            <a:pPr>
              <a:spcBef>
                <a:spcPts val="300"/>
              </a:spcBef>
              <a:defRPr sz="1600"/>
            </a:pPr>
            <a:r>
              <a:t>	Atomic planes in crystal acted as partially reflecting electron mirrors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In certain directions sum of reflected WAVES added, in others it cancelled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Really need a drawing to visualize:			</a:t>
            </a:r>
          </a:p>
        </p:txBody>
      </p:sp>
      <p:grpSp>
        <p:nvGrpSpPr>
          <p:cNvPr id="629" name="Group 35"/>
          <p:cNvGrpSpPr/>
          <p:nvPr/>
        </p:nvGrpSpPr>
        <p:grpSpPr>
          <a:xfrm>
            <a:off x="2819400" y="1600200"/>
            <a:ext cx="2971800" cy="1066800"/>
            <a:chOff x="0" y="0"/>
            <a:chExt cx="2971800" cy="1066800"/>
          </a:xfrm>
        </p:grpSpPr>
        <p:sp>
          <p:nvSpPr>
            <p:cNvPr id="611" name="Line 9"/>
            <p:cNvSpPr/>
            <p:nvPr/>
          </p:nvSpPr>
          <p:spPr>
            <a:xfrm flipV="1">
              <a:off x="-1" y="0"/>
              <a:ext cx="2" cy="99060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2" name="Line 10"/>
            <p:cNvSpPr/>
            <p:nvPr/>
          </p:nvSpPr>
          <p:spPr>
            <a:xfrm>
              <a:off x="0" y="990600"/>
              <a:ext cx="2971800" cy="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13" name="Line 11"/>
            <p:cNvSpPr/>
            <p:nvPr/>
          </p:nvSpPr>
          <p:spPr>
            <a:xfrm flipV="1">
              <a:off x="1447800" y="914400"/>
              <a:ext cx="0" cy="152400"/>
            </a:xfrm>
            <a:prstGeom prst="line">
              <a:avLst/>
            </a:prstGeom>
            <a:noFill/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616" name="Group 16"/>
            <p:cNvGrpSpPr/>
            <p:nvPr/>
          </p:nvGrpSpPr>
          <p:grpSpPr>
            <a:xfrm>
              <a:off x="1104900" y="0"/>
              <a:ext cx="685800" cy="990600"/>
              <a:chOff x="0" y="0"/>
              <a:chExt cx="685800" cy="990600"/>
            </a:xfrm>
          </p:grpSpPr>
          <p:sp>
            <p:nvSpPr>
              <p:cNvPr id="614" name="Freeform 12"/>
              <p:cNvSpPr/>
              <p:nvPr/>
            </p:nvSpPr>
            <p:spPr>
              <a:xfrm>
                <a:off x="0" y="0"/>
                <a:ext cx="342900" cy="990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15" name="Freeform 15"/>
              <p:cNvSpPr/>
              <p:nvPr/>
            </p:nvSpPr>
            <p:spPr>
              <a:xfrm flipH="1">
                <a:off x="341709" y="0"/>
                <a:ext cx="344091" cy="990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619" name="Group 17"/>
            <p:cNvGrpSpPr/>
            <p:nvPr/>
          </p:nvGrpSpPr>
          <p:grpSpPr>
            <a:xfrm>
              <a:off x="1757362" y="446087"/>
              <a:ext cx="609601" cy="544513"/>
              <a:chOff x="0" y="0"/>
              <a:chExt cx="609599" cy="544512"/>
            </a:xfrm>
          </p:grpSpPr>
          <p:sp>
            <p:nvSpPr>
              <p:cNvPr id="617" name="Freeform 18"/>
              <p:cNvSpPr/>
              <p:nvPr/>
            </p:nvSpPr>
            <p:spPr>
              <a:xfrm>
                <a:off x="0" y="0"/>
                <a:ext cx="304801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18" name="Freeform 19"/>
              <p:cNvSpPr/>
              <p:nvPr/>
            </p:nvSpPr>
            <p:spPr>
              <a:xfrm flipH="1">
                <a:off x="303741" y="0"/>
                <a:ext cx="305859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622" name="Group 23"/>
            <p:cNvGrpSpPr/>
            <p:nvPr/>
          </p:nvGrpSpPr>
          <p:grpSpPr>
            <a:xfrm>
              <a:off x="71437" y="588962"/>
              <a:ext cx="457201" cy="396876"/>
              <a:chOff x="0" y="0"/>
              <a:chExt cx="457200" cy="396875"/>
            </a:xfrm>
          </p:grpSpPr>
          <p:sp>
            <p:nvSpPr>
              <p:cNvPr id="620" name="Freeform 24"/>
              <p:cNvSpPr/>
              <p:nvPr/>
            </p:nvSpPr>
            <p:spPr>
              <a:xfrm>
                <a:off x="0" y="0"/>
                <a:ext cx="228600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1" name="Freeform 25"/>
              <p:cNvSpPr/>
              <p:nvPr/>
            </p:nvSpPr>
            <p:spPr>
              <a:xfrm flipH="1">
                <a:off x="227806" y="0"/>
                <a:ext cx="229394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625" name="Group 29"/>
            <p:cNvGrpSpPr/>
            <p:nvPr/>
          </p:nvGrpSpPr>
          <p:grpSpPr>
            <a:xfrm>
              <a:off x="509587" y="441325"/>
              <a:ext cx="609601" cy="544513"/>
              <a:chOff x="0" y="0"/>
              <a:chExt cx="609599" cy="544512"/>
            </a:xfrm>
          </p:grpSpPr>
          <p:sp>
            <p:nvSpPr>
              <p:cNvPr id="623" name="Freeform 30"/>
              <p:cNvSpPr/>
              <p:nvPr/>
            </p:nvSpPr>
            <p:spPr>
              <a:xfrm>
                <a:off x="0" y="0"/>
                <a:ext cx="304801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4" name="Freeform 31"/>
              <p:cNvSpPr/>
              <p:nvPr/>
            </p:nvSpPr>
            <p:spPr>
              <a:xfrm flipH="1">
                <a:off x="303741" y="0"/>
                <a:ext cx="305859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628" name="Group 32"/>
            <p:cNvGrpSpPr/>
            <p:nvPr/>
          </p:nvGrpSpPr>
          <p:grpSpPr>
            <a:xfrm>
              <a:off x="2362200" y="598487"/>
              <a:ext cx="457200" cy="396876"/>
              <a:chOff x="0" y="0"/>
              <a:chExt cx="457200" cy="396875"/>
            </a:xfrm>
          </p:grpSpPr>
          <p:sp>
            <p:nvSpPr>
              <p:cNvPr id="626" name="Freeform 33"/>
              <p:cNvSpPr/>
              <p:nvPr/>
            </p:nvSpPr>
            <p:spPr>
              <a:xfrm>
                <a:off x="0" y="0"/>
                <a:ext cx="228600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7" name="Freeform 34"/>
              <p:cNvSpPr/>
              <p:nvPr/>
            </p:nvSpPr>
            <p:spPr>
              <a:xfrm flipH="1">
                <a:off x="227806" y="0"/>
                <a:ext cx="229394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17" name="Rectangle 3"/>
          <p:cNvSpPr txBox="1"/>
          <p:nvPr>
            <p:ph type="body" idx="1"/>
          </p:nvPr>
        </p:nvSpPr>
        <p:spPr>
          <a:xfrm>
            <a:off x="228600" y="469900"/>
            <a:ext cx="8534400" cy="6155573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So when light focused or confined to widths &lt;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, it quickly spreads back out!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If use it immediately (before spreads out!) can do things &lt;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endParaRPr>
              <a:latin typeface="Symbol"/>
              <a:ea typeface="Symbol"/>
              <a:cs typeface="Symbol"/>
              <a:sym typeface="Symbol"/>
            </a:endParaRPr>
          </a:p>
          <a:p>
            <a:pPr>
              <a:defRPr sz="800">
                <a:latin typeface="Symbol"/>
                <a:ea typeface="Symbol"/>
                <a:cs typeface="Symbol"/>
                <a:sym typeface="Symbol"/>
              </a:defRPr>
            </a:pPr>
          </a:p>
          <a:p>
            <a:pPr>
              <a:spcBef>
                <a:spcPts val="300"/>
              </a:spcBef>
              <a:defRPr sz="1600">
                <a:latin typeface="Symbol"/>
                <a:ea typeface="Symbol"/>
                <a:cs typeface="Symbol"/>
                <a:sym typeface="Symbol"/>
              </a:defRPr>
            </a:pPr>
            <a:r>
              <a:t>		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Basis for research "near field" techniques</a:t>
            </a:r>
            <a:endParaRPr>
              <a:latin typeface="Tahoma"/>
              <a:ea typeface="Tahoma"/>
              <a:cs typeface="Tahoma"/>
              <a:sym typeface="Tahoma"/>
            </a:endParaRPr>
          </a:p>
          <a:p>
            <a:pPr>
              <a:defRPr sz="1400"/>
            </a:pPr>
          </a:p>
          <a:p>
            <a:pPr>
              <a:defRPr sz="1800"/>
            </a:pPr>
            <a:r>
              <a:t>	But in Microfabrication, images must be "projected" some distance</a:t>
            </a:r>
          </a:p>
          <a:p>
            <a:pPr>
              <a:defRPr sz="900"/>
            </a:pPr>
          </a:p>
          <a:p>
            <a:pPr>
              <a:defRPr sz="1800"/>
            </a:pPr>
            <a:r>
              <a:t>		</a:t>
            </a:r>
            <a:r>
              <a:rPr sz="1600"/>
              <a:t>Can't put things receiving light right against lenses / apertures</a:t>
            </a:r>
            <a:endParaRPr sz="1600"/>
          </a:p>
          <a:p>
            <a:pPr>
              <a:defRPr sz="900"/>
            </a:pPr>
          </a:p>
          <a:p>
            <a:pPr>
              <a:spcBef>
                <a:spcPts val="300"/>
              </a:spcBef>
              <a:defRPr sz="1600"/>
            </a:pPr>
            <a:r>
              <a:t>		In mass production that would quickly wear / damage optics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	</a:t>
            </a:r>
            <a:r>
              <a:rPr>
                <a:solidFill>
                  <a:srgbClr val="FFCC00"/>
                </a:solidFill>
              </a:rPr>
              <a:t>So Microfabrication can't fabricate things &lt; </a:t>
            </a:r>
            <a:r>
              <a:rPr>
                <a:solidFill>
                  <a:srgbClr val="FFCC00"/>
                </a:solidFill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>
                <a:solidFill>
                  <a:srgbClr val="FFCC00"/>
                </a:solidFill>
              </a:rPr>
              <a:t>    </a:t>
            </a:r>
            <a:r>
              <a:rPr sz="1600">
                <a:solidFill>
                  <a:srgbClr val="FFCC00"/>
                </a:solidFill>
              </a:rPr>
              <a:t>(now ~ 50-100 nm)</a:t>
            </a:r>
            <a:endParaRPr sz="1600">
              <a:solidFill>
                <a:srgbClr val="FFCC00"/>
              </a:solidFill>
            </a:endParaRPr>
          </a:p>
          <a:p>
            <a:pPr>
              <a:defRPr sz="1200"/>
            </a:pPr>
          </a:p>
          <a:p>
            <a:pPr>
              <a:defRPr sz="1200"/>
            </a:pPr>
          </a:p>
          <a:p>
            <a:pPr>
              <a:defRPr sz="1800"/>
            </a:pPr>
            <a:r>
              <a:t>Consequence: Nano</a:t>
            </a:r>
            <a:r>
              <a:rPr u="sng"/>
              <a:t>fabrication</a:t>
            </a:r>
            <a:r>
              <a:t> MUST be very different than Micro</a:t>
            </a:r>
            <a:r>
              <a:rPr u="sng"/>
              <a:t>fabrication</a:t>
            </a:r>
            <a:endParaRPr u="sng"/>
          </a:p>
          <a:p>
            <a:pPr>
              <a:defRPr sz="1000"/>
            </a:pPr>
          </a:p>
          <a:p>
            <a:pPr algn="ctr">
              <a:defRPr sz="1800"/>
            </a:pPr>
            <a:r>
              <a:t>Even though we don't yet know ideal ways to Nanofabricate!</a:t>
            </a:r>
          </a:p>
          <a:p>
            <a:pPr algn="ctr">
              <a:defRPr sz="1200">
                <a:solidFill>
                  <a:srgbClr val="99FFCC"/>
                </a:solidFill>
              </a:defRPr>
            </a:pPr>
          </a:p>
          <a:p>
            <a:pPr algn="ctr">
              <a:spcBef>
                <a:spcPts val="300"/>
              </a:spcBef>
              <a:defRPr sz="1400"/>
            </a:pPr>
            <a:r>
              <a:t>It's why nanoscientists are exploring so MANY different approaches!</a:t>
            </a:r>
          </a:p>
          <a:p>
            <a:pPr>
              <a:defRPr sz="1800"/>
            </a:pPr>
            <a:r>
              <a:t>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Rectangle 5"/>
          <p:cNvSpPr txBox="1"/>
          <p:nvPr/>
        </p:nvSpPr>
        <p:spPr>
          <a:xfrm>
            <a:off x="4572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grpSp>
        <p:nvGrpSpPr>
          <p:cNvPr id="682" name="Group 53"/>
          <p:cNvGrpSpPr/>
          <p:nvPr/>
        </p:nvGrpSpPr>
        <p:grpSpPr>
          <a:xfrm>
            <a:off x="1447800" y="953437"/>
            <a:ext cx="6324600" cy="3311720"/>
            <a:chOff x="0" y="0"/>
            <a:chExt cx="6324598" cy="3311718"/>
          </a:xfrm>
        </p:grpSpPr>
        <p:grpSp>
          <p:nvGrpSpPr>
            <p:cNvPr id="676" name="Group 157"/>
            <p:cNvGrpSpPr/>
            <p:nvPr/>
          </p:nvGrpSpPr>
          <p:grpSpPr>
            <a:xfrm>
              <a:off x="0" y="-1"/>
              <a:ext cx="6324599" cy="3311719"/>
              <a:chOff x="0" y="0"/>
              <a:chExt cx="6324598" cy="3311718"/>
            </a:xfrm>
          </p:grpSpPr>
          <p:grpSp>
            <p:nvGrpSpPr>
              <p:cNvPr id="634" name="Group 156"/>
              <p:cNvGrpSpPr/>
              <p:nvPr/>
            </p:nvGrpSpPr>
            <p:grpSpPr>
              <a:xfrm>
                <a:off x="0" y="1965974"/>
                <a:ext cx="6324599" cy="1285876"/>
                <a:chOff x="0" y="0"/>
                <a:chExt cx="6324598" cy="1285874"/>
              </a:xfrm>
            </p:grpSpPr>
            <p:sp>
              <p:nvSpPr>
                <p:cNvPr id="632" name="Straight Connector 70"/>
                <p:cNvSpPr/>
                <p:nvPr/>
              </p:nvSpPr>
              <p:spPr>
                <a:xfrm>
                  <a:off x="-1" y="1284287"/>
                  <a:ext cx="6324601" cy="1588"/>
                </a:xfrm>
                <a:prstGeom prst="line">
                  <a:avLst/>
                </a:prstGeom>
                <a:solidFill>
                  <a:schemeClr val="accent1"/>
                </a:solidFill>
                <a:ln w="57150" cap="flat">
                  <a:solidFill>
                    <a:srgbClr val="A4A4A4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633" name="Straight Connector 71"/>
                <p:cNvSpPr/>
                <p:nvPr/>
              </p:nvSpPr>
              <p:spPr>
                <a:xfrm>
                  <a:off x="-1" y="0"/>
                  <a:ext cx="6324601" cy="1587"/>
                </a:xfrm>
                <a:prstGeom prst="line">
                  <a:avLst/>
                </a:prstGeom>
                <a:solidFill>
                  <a:schemeClr val="accent1"/>
                </a:solidFill>
                <a:ln w="57150" cap="flat">
                  <a:solidFill>
                    <a:srgbClr val="A4A4A4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675" name="Group 155"/>
              <p:cNvGrpSpPr/>
              <p:nvPr/>
            </p:nvGrpSpPr>
            <p:grpSpPr>
              <a:xfrm>
                <a:off x="275492" y="-1"/>
                <a:ext cx="5770507" cy="3311719"/>
                <a:chOff x="0" y="0"/>
                <a:chExt cx="5770505" cy="3311718"/>
              </a:xfrm>
            </p:grpSpPr>
            <p:grpSp>
              <p:nvGrpSpPr>
                <p:cNvPr id="654" name="Group 72"/>
                <p:cNvGrpSpPr/>
                <p:nvPr/>
              </p:nvGrpSpPr>
              <p:grpSpPr>
                <a:xfrm>
                  <a:off x="2841760" y="30121"/>
                  <a:ext cx="2928746" cy="3281307"/>
                  <a:chOff x="0" y="0"/>
                  <a:chExt cx="2928744" cy="3281305"/>
                </a:xfrm>
              </p:grpSpPr>
              <p:sp>
                <p:nvSpPr>
                  <p:cNvPr id="635" name="Straight Connector 73"/>
                  <p:cNvSpPr/>
                  <p:nvPr/>
                </p:nvSpPr>
                <p:spPr>
                  <a:xfrm>
                    <a:off x="1854319" y="0"/>
                    <a:ext cx="1071563" cy="127876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36" name="Straight Connector 75"/>
                  <p:cNvSpPr/>
                  <p:nvPr/>
                </p:nvSpPr>
                <p:spPr>
                  <a:xfrm>
                    <a:off x="1629021" y="189144"/>
                    <a:ext cx="1071563" cy="127876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37" name="Straight Connector 76"/>
                  <p:cNvSpPr/>
                  <p:nvPr/>
                </p:nvSpPr>
                <p:spPr>
                  <a:xfrm>
                    <a:off x="1403724" y="378288"/>
                    <a:ext cx="1071563" cy="1278764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38" name="Straight Connector 77"/>
                  <p:cNvSpPr/>
                  <p:nvPr/>
                </p:nvSpPr>
                <p:spPr>
                  <a:xfrm>
                    <a:off x="1178426" y="567432"/>
                    <a:ext cx="1071563" cy="1278765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39" name="Straight Arrow Connector 78"/>
                  <p:cNvSpPr/>
                  <p:nvPr/>
                </p:nvSpPr>
                <p:spPr>
                  <a:xfrm flipV="1">
                    <a:off x="50129" y="78107"/>
                    <a:ext cx="2252853" cy="189039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  <a:tailEnd type="triangle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0" name="Straight Connector 79"/>
                  <p:cNvSpPr/>
                  <p:nvPr/>
                </p:nvSpPr>
                <p:spPr>
                  <a:xfrm>
                    <a:off x="1757681" y="1714911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1" name="Straight Connector 80"/>
                  <p:cNvSpPr/>
                  <p:nvPr/>
                </p:nvSpPr>
                <p:spPr>
                  <a:xfrm>
                    <a:off x="1532383" y="1904055"/>
                    <a:ext cx="88223" cy="107468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2" name="Straight Connector 81"/>
                  <p:cNvSpPr/>
                  <p:nvPr/>
                </p:nvSpPr>
                <p:spPr>
                  <a:xfrm>
                    <a:off x="1307086" y="2093199"/>
                    <a:ext cx="88222" cy="107468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3" name="Straight Connector 82"/>
                  <p:cNvSpPr/>
                  <p:nvPr/>
                </p:nvSpPr>
                <p:spPr>
                  <a:xfrm>
                    <a:off x="1081789" y="2282344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4" name="Straight Connector 83"/>
                  <p:cNvSpPr/>
                  <p:nvPr/>
                </p:nvSpPr>
                <p:spPr>
                  <a:xfrm>
                    <a:off x="857666" y="2470502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5" name="Straight Connector 84"/>
                  <p:cNvSpPr/>
                  <p:nvPr/>
                </p:nvSpPr>
                <p:spPr>
                  <a:xfrm>
                    <a:off x="632368" y="2659646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6" name="Straight Connector 85"/>
                  <p:cNvSpPr/>
                  <p:nvPr/>
                </p:nvSpPr>
                <p:spPr>
                  <a:xfrm>
                    <a:off x="407072" y="2848790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7" name="Straight Connector 86"/>
                  <p:cNvSpPr/>
                  <p:nvPr/>
                </p:nvSpPr>
                <p:spPr>
                  <a:xfrm>
                    <a:off x="181774" y="3037934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8" name="Straight Connector 87"/>
                  <p:cNvSpPr/>
                  <p:nvPr/>
                </p:nvSpPr>
                <p:spPr>
                  <a:xfrm>
                    <a:off x="1131919" y="969539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49" name="Straight Connector 88"/>
                  <p:cNvSpPr/>
                  <p:nvPr/>
                </p:nvSpPr>
                <p:spPr>
                  <a:xfrm>
                    <a:off x="906622" y="1158683"/>
                    <a:ext cx="88222" cy="107468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0" name="Straight Connector 89"/>
                  <p:cNvSpPr/>
                  <p:nvPr/>
                </p:nvSpPr>
                <p:spPr>
                  <a:xfrm>
                    <a:off x="681324" y="1347828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1" name="Straight Connector 90"/>
                  <p:cNvSpPr/>
                  <p:nvPr/>
                </p:nvSpPr>
                <p:spPr>
                  <a:xfrm>
                    <a:off x="456027" y="1536972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2" name="Straight Connector 91"/>
                  <p:cNvSpPr/>
                  <p:nvPr/>
                </p:nvSpPr>
                <p:spPr>
                  <a:xfrm>
                    <a:off x="231904" y="1725130"/>
                    <a:ext cx="88222" cy="107467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3" name="Straight Arrow Connector 92"/>
                  <p:cNvSpPr/>
                  <p:nvPr/>
                </p:nvSpPr>
                <p:spPr>
                  <a:xfrm flipV="1">
                    <a:off x="-1" y="823477"/>
                    <a:ext cx="2928746" cy="2457829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  <a:tailEnd type="triangle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  <p:grpSp>
              <p:nvGrpSpPr>
                <p:cNvPr id="674" name="Group 93"/>
                <p:cNvGrpSpPr/>
                <p:nvPr/>
              </p:nvGrpSpPr>
              <p:grpSpPr>
                <a:xfrm>
                  <a:off x="-1" y="0"/>
                  <a:ext cx="2892154" cy="3311718"/>
                  <a:chOff x="0" y="0"/>
                  <a:chExt cx="2892152" cy="3311717"/>
                </a:xfrm>
              </p:grpSpPr>
              <p:sp>
                <p:nvSpPr>
                  <p:cNvPr id="655" name="Straight Connector 94"/>
                  <p:cNvSpPr/>
                  <p:nvPr/>
                </p:nvSpPr>
                <p:spPr>
                  <a:xfrm flipV="1">
                    <a:off x="-1" y="0"/>
                    <a:ext cx="1095718" cy="1258128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6" name="Straight Connector 95"/>
                  <p:cNvSpPr/>
                  <p:nvPr/>
                </p:nvSpPr>
                <p:spPr>
                  <a:xfrm flipV="1">
                    <a:off x="222009" y="192992"/>
                    <a:ext cx="1095718" cy="125812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7" name="Straight Connector 96"/>
                  <p:cNvSpPr/>
                  <p:nvPr/>
                </p:nvSpPr>
                <p:spPr>
                  <a:xfrm flipV="1">
                    <a:off x="444019" y="385984"/>
                    <a:ext cx="1095718" cy="125812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8" name="Straight Connector 97"/>
                  <p:cNvSpPr/>
                  <p:nvPr/>
                </p:nvSpPr>
                <p:spPr>
                  <a:xfrm flipV="1">
                    <a:off x="666029" y="578977"/>
                    <a:ext cx="1095718" cy="1258129"/>
                  </a:xfrm>
                  <a:prstGeom prst="line">
                    <a:avLst/>
                  </a:prstGeom>
                  <a:noFill/>
                  <a:ln w="38100" cap="flat">
                    <a:solidFill>
                      <a:srgbClr val="FF9933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59" name="Straight Arrow Connector 98"/>
                  <p:cNvSpPr/>
                  <p:nvPr/>
                </p:nvSpPr>
                <p:spPr>
                  <a:xfrm>
                    <a:off x="118083" y="899265"/>
                    <a:ext cx="2774070" cy="241245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  <a:tailEnd type="triangle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0" name="Straight Arrow Connector 99"/>
                  <p:cNvSpPr/>
                  <p:nvPr/>
                </p:nvSpPr>
                <p:spPr>
                  <a:xfrm>
                    <a:off x="755520" y="164818"/>
                    <a:ext cx="2109095" cy="1833428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  <a:tailEnd type="triangle" w="med" len="med"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1" name="Straight Connector 100"/>
                  <p:cNvSpPr/>
                  <p:nvPr/>
                </p:nvSpPr>
                <p:spPr>
                  <a:xfrm flipV="1">
                    <a:off x="1708960" y="981825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2" name="Straight Connector 101"/>
                  <p:cNvSpPr/>
                  <p:nvPr/>
                </p:nvSpPr>
                <p:spPr>
                  <a:xfrm flipV="1">
                    <a:off x="1930970" y="1174817"/>
                    <a:ext cx="92370" cy="103924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3" name="Straight Connector 102"/>
                  <p:cNvSpPr/>
                  <p:nvPr/>
                </p:nvSpPr>
                <p:spPr>
                  <a:xfrm flipV="1">
                    <a:off x="2152979" y="1367810"/>
                    <a:ext cx="92371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4" name="Straight Connector 103"/>
                  <p:cNvSpPr/>
                  <p:nvPr/>
                </p:nvSpPr>
                <p:spPr>
                  <a:xfrm flipV="1">
                    <a:off x="2374989" y="1560802"/>
                    <a:ext cx="92371" cy="103924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5" name="Straight Connector 104"/>
                  <p:cNvSpPr/>
                  <p:nvPr/>
                </p:nvSpPr>
                <p:spPr>
                  <a:xfrm flipV="1">
                    <a:off x="2595842" y="1752789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6" name="Straight Connector 105"/>
                  <p:cNvSpPr/>
                  <p:nvPr/>
                </p:nvSpPr>
                <p:spPr>
                  <a:xfrm flipV="1">
                    <a:off x="1070465" y="1716319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7" name="Straight Connector 106"/>
                  <p:cNvSpPr/>
                  <p:nvPr/>
                </p:nvSpPr>
                <p:spPr>
                  <a:xfrm flipV="1">
                    <a:off x="1292475" y="1909311"/>
                    <a:ext cx="92370" cy="103924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8" name="Straight Connector 107"/>
                  <p:cNvSpPr/>
                  <p:nvPr/>
                </p:nvSpPr>
                <p:spPr>
                  <a:xfrm flipV="1">
                    <a:off x="1514485" y="2102304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69" name="Straight Connector 108"/>
                  <p:cNvSpPr/>
                  <p:nvPr/>
                </p:nvSpPr>
                <p:spPr>
                  <a:xfrm flipV="1">
                    <a:off x="1736495" y="2295296"/>
                    <a:ext cx="92370" cy="103924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70" name="Straight Connector 109"/>
                  <p:cNvSpPr/>
                  <p:nvPr/>
                </p:nvSpPr>
                <p:spPr>
                  <a:xfrm flipV="1">
                    <a:off x="1957347" y="2487283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71" name="Straight Connector 110"/>
                  <p:cNvSpPr/>
                  <p:nvPr/>
                </p:nvSpPr>
                <p:spPr>
                  <a:xfrm flipV="1">
                    <a:off x="2179357" y="2680275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72" name="Straight Connector 111"/>
                  <p:cNvSpPr/>
                  <p:nvPr/>
                </p:nvSpPr>
                <p:spPr>
                  <a:xfrm flipV="1">
                    <a:off x="2401366" y="2873267"/>
                    <a:ext cx="92370" cy="103923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  <p:sp>
                <p:nvSpPr>
                  <p:cNvPr id="673" name="Straight Connector 112"/>
                  <p:cNvSpPr/>
                  <p:nvPr/>
                </p:nvSpPr>
                <p:spPr>
                  <a:xfrm flipV="1">
                    <a:off x="2623376" y="3066259"/>
                    <a:ext cx="92370" cy="103924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t">
                    <a:noAutofit/>
                  </a:bodyPr>
                  <a:lstStyle/>
                  <a:p>
                    <a:pPr>
                      <a:defRPr>
                        <a:solidFill>
                          <a:srgbClr val="FFFFFF"/>
                        </a:solidFill>
                      </a:defRPr>
                    </a:pPr>
                  </a:p>
                </p:txBody>
              </p:sp>
            </p:grpSp>
          </p:grpSp>
        </p:grpSp>
        <p:grpSp>
          <p:nvGrpSpPr>
            <p:cNvPr id="681" name="Group 154"/>
            <p:cNvGrpSpPr/>
            <p:nvPr/>
          </p:nvGrpSpPr>
          <p:grpSpPr>
            <a:xfrm>
              <a:off x="2380748" y="1973094"/>
              <a:ext cx="1540443" cy="729467"/>
              <a:chOff x="0" y="0"/>
              <a:chExt cx="1540441" cy="729465"/>
            </a:xfrm>
          </p:grpSpPr>
          <p:sp>
            <p:nvSpPr>
              <p:cNvPr id="677" name="Rectangle 141"/>
              <p:cNvSpPr/>
              <p:nvPr/>
            </p:nvSpPr>
            <p:spPr>
              <a:xfrm rot="2523975">
                <a:off x="26215" y="557581"/>
                <a:ext cx="142956" cy="133228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78" name="Rectangle 143"/>
              <p:cNvSpPr/>
              <p:nvPr/>
            </p:nvSpPr>
            <p:spPr>
              <a:xfrm flipH="1" rot="19076025">
                <a:off x="1361484" y="561293"/>
                <a:ext cx="153954" cy="13384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79" name="Straight Connector 152"/>
              <p:cNvSpPr/>
              <p:nvPr/>
            </p:nvSpPr>
            <p:spPr>
              <a:xfrm flipV="1">
                <a:off x="181500" y="11598"/>
                <a:ext cx="588415" cy="62639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0" name="Straight Connector 153"/>
              <p:cNvSpPr/>
              <p:nvPr/>
            </p:nvSpPr>
            <p:spPr>
              <a:xfrm flipH="1" flipV="1">
                <a:off x="753567" y="-1"/>
                <a:ext cx="588415" cy="626399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683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Waves entering for upper left, bouncing of crystal’s planes:</a:t>
            </a:r>
            <a:br/>
          </a:p>
        </p:txBody>
      </p:sp>
      <p:sp>
        <p:nvSpPr>
          <p:cNvPr id="684" name="Rectangle 3"/>
          <p:cNvSpPr txBox="1"/>
          <p:nvPr>
            <p:ph type="body" sz="half" idx="1"/>
          </p:nvPr>
        </p:nvSpPr>
        <p:spPr>
          <a:xfrm>
            <a:off x="228600" y="4648200"/>
            <a:ext cx="8534400" cy="16764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Compare parts of waves traveling along indicated paths:</a:t>
            </a:r>
          </a:p>
          <a:p>
            <a:pPr>
              <a:defRPr sz="1100"/>
            </a:pPr>
          </a:p>
          <a:p>
            <a:pPr>
              <a:defRPr sz="1800"/>
            </a:pPr>
            <a:r>
              <a:t>	Top part of wave travels certain distance</a:t>
            </a:r>
          </a:p>
          <a:p>
            <a:pPr>
              <a:defRPr sz="1200"/>
            </a:pPr>
          </a:p>
          <a:p>
            <a:pPr>
              <a:defRPr sz="1800"/>
            </a:pPr>
            <a:r>
              <a:t>	Bottom part of wave travels same distance + PLUS extra yellow distance </a:t>
            </a:r>
          </a:p>
        </p:txBody>
      </p:sp>
      <p:sp>
        <p:nvSpPr>
          <p:cNvPr id="685" name="Straight Connector 56"/>
          <p:cNvSpPr/>
          <p:nvPr/>
        </p:nvSpPr>
        <p:spPr>
          <a:xfrm flipV="1">
            <a:off x="4613274" y="3713162"/>
            <a:ext cx="609601" cy="533401"/>
          </a:xfrm>
          <a:prstGeom prst="line">
            <a:avLst/>
          </a:prstGeom>
          <a:ln w="38100"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86" name="Straight Connector 57"/>
          <p:cNvSpPr/>
          <p:nvPr/>
        </p:nvSpPr>
        <p:spPr>
          <a:xfrm flipH="1" flipV="1">
            <a:off x="3971924" y="3703637"/>
            <a:ext cx="574677" cy="512763"/>
          </a:xfrm>
          <a:prstGeom prst="line">
            <a:avLst/>
          </a:prstGeom>
          <a:ln w="38100">
            <a:solidFill>
              <a:srgbClr val="FFFF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689" name="Straight Connector 65"/>
          <p:cNvSpPr/>
          <p:nvPr/>
        </p:nvSpPr>
        <p:spPr>
          <a:xfrm>
            <a:off x="1676400" y="2970213"/>
            <a:ext cx="2590801" cy="1588"/>
          </a:xfrm>
          <a:prstGeom prst="line">
            <a:avLst/>
          </a:prstGeom>
          <a:solidFill>
            <a:schemeClr val="accent1"/>
          </a:solidFill>
          <a:ln w="57150">
            <a:solidFill>
              <a:srgbClr val="A4A4A4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0" name="Straight Connector 71"/>
          <p:cNvSpPr/>
          <p:nvPr/>
        </p:nvSpPr>
        <p:spPr>
          <a:xfrm>
            <a:off x="1676400" y="1562099"/>
            <a:ext cx="2590801" cy="1590"/>
          </a:xfrm>
          <a:prstGeom prst="line">
            <a:avLst/>
          </a:prstGeom>
          <a:solidFill>
            <a:schemeClr val="accent1"/>
          </a:solidFill>
          <a:ln w="57150">
            <a:solidFill>
              <a:srgbClr val="A4A4A4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1" name="Rectangle 141"/>
          <p:cNvSpPr/>
          <p:nvPr/>
        </p:nvSpPr>
        <p:spPr>
          <a:xfrm rot="2523975">
            <a:off x="2176463" y="2185988"/>
            <a:ext cx="147638" cy="146051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2" name="Rectangle 143"/>
          <p:cNvSpPr/>
          <p:nvPr/>
        </p:nvSpPr>
        <p:spPr>
          <a:xfrm flipH="1" rot="19076025">
            <a:off x="3576637" y="2184400"/>
            <a:ext cx="158751" cy="147638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3" name="Straight Connector 152"/>
          <p:cNvSpPr/>
          <p:nvPr/>
        </p:nvSpPr>
        <p:spPr>
          <a:xfrm flipV="1">
            <a:off x="2344738" y="1574800"/>
            <a:ext cx="609601" cy="685800"/>
          </a:xfrm>
          <a:prstGeom prst="line">
            <a:avLst/>
          </a:prstGeom>
          <a:ln w="12700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4" name="Straight Connector 153"/>
          <p:cNvSpPr/>
          <p:nvPr/>
        </p:nvSpPr>
        <p:spPr>
          <a:xfrm flipH="1" flipV="1">
            <a:off x="2941638" y="1570037"/>
            <a:ext cx="609601" cy="685801"/>
          </a:xfrm>
          <a:prstGeom prst="line">
            <a:avLst/>
          </a:prstGeom>
          <a:ln w="12700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5" name="Straight Connector 50"/>
          <p:cNvSpPr/>
          <p:nvPr/>
        </p:nvSpPr>
        <p:spPr>
          <a:xfrm flipH="1">
            <a:off x="2949574" y="1579562"/>
            <a:ext cx="1590" cy="1371601"/>
          </a:xfrm>
          <a:prstGeom prst="line">
            <a:avLst/>
          </a:prstGeom>
          <a:ln w="12700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6" name="Straight Connector 59"/>
          <p:cNvSpPr/>
          <p:nvPr/>
        </p:nvSpPr>
        <p:spPr>
          <a:xfrm flipV="1">
            <a:off x="2954338" y="2357438"/>
            <a:ext cx="690563" cy="609601"/>
          </a:xfrm>
          <a:prstGeom prst="line">
            <a:avLst/>
          </a:prstGeom>
          <a:ln w="28575">
            <a:solidFill>
              <a:srgbClr val="FFCC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7" name="Straight Connector 62"/>
          <p:cNvSpPr/>
          <p:nvPr/>
        </p:nvSpPr>
        <p:spPr>
          <a:xfrm flipH="1" flipV="1">
            <a:off x="2255838" y="2357438"/>
            <a:ext cx="690563" cy="609601"/>
          </a:xfrm>
          <a:prstGeom prst="line">
            <a:avLst/>
          </a:prstGeom>
          <a:ln w="28575">
            <a:solidFill>
              <a:srgbClr val="FFCC00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8" name="Straight Arrow Connector 67"/>
          <p:cNvSpPr/>
          <p:nvPr/>
        </p:nvSpPr>
        <p:spPr>
          <a:xfrm flipH="1">
            <a:off x="1674813" y="1617662"/>
            <a:ext cx="3176" cy="1295401"/>
          </a:xfrm>
          <a:prstGeom prst="line">
            <a:avLst/>
          </a:prstGeom>
          <a:ln w="12700">
            <a:solidFill>
              <a:srgbClr val="FFFFFF"/>
            </a:solidFill>
            <a:headEnd type="triangle"/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99" name="TextBox 68"/>
          <p:cNvSpPr txBox="1"/>
          <p:nvPr/>
        </p:nvSpPr>
        <p:spPr>
          <a:xfrm>
            <a:off x="1295400" y="2057400"/>
            <a:ext cx="3810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d</a:t>
            </a:r>
          </a:p>
        </p:txBody>
      </p:sp>
      <p:sp>
        <p:nvSpPr>
          <p:cNvPr id="700" name="TextBox 69"/>
          <p:cNvSpPr txBox="1"/>
          <p:nvPr/>
        </p:nvSpPr>
        <p:spPr>
          <a:xfrm>
            <a:off x="2667000" y="1763713"/>
            <a:ext cx="304800" cy="32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0">
                <a:solidFill>
                  <a:srgbClr val="FFFFFF"/>
                </a:solidFill>
                <a:latin typeface="Symbol"/>
                <a:ea typeface="Symbol"/>
                <a:cs typeface="Symbol"/>
                <a:sym typeface="Symbol"/>
              </a:defRPr>
            </a:lvl1pPr>
          </a:lstStyle>
          <a:p>
            <a:pPr/>
            <a:r>
              <a:t>q</a:t>
            </a:r>
          </a:p>
        </p:txBody>
      </p:sp>
      <p:sp>
        <p:nvSpPr>
          <p:cNvPr id="701" name="Straight Arrow Connector 74"/>
          <p:cNvSpPr/>
          <p:nvPr/>
        </p:nvSpPr>
        <p:spPr>
          <a:xfrm flipV="1">
            <a:off x="3200399" y="2362199"/>
            <a:ext cx="685801" cy="609602"/>
          </a:xfrm>
          <a:prstGeom prst="line">
            <a:avLst/>
          </a:prstGeom>
          <a:ln w="12700">
            <a:solidFill>
              <a:srgbClr val="FFCC00"/>
            </a:solidFill>
            <a:headEnd type="triangle"/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02" name="TextBox 93"/>
          <p:cNvSpPr txBox="1"/>
          <p:nvPr/>
        </p:nvSpPr>
        <p:spPr>
          <a:xfrm>
            <a:off x="3581400" y="2514600"/>
            <a:ext cx="1066800" cy="370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 Sin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(q)</a:t>
            </a:r>
          </a:p>
        </p:txBody>
      </p:sp>
      <p:sp>
        <p:nvSpPr>
          <p:cNvPr id="703" name="TextBox 113"/>
          <p:cNvSpPr txBox="1"/>
          <p:nvPr/>
        </p:nvSpPr>
        <p:spPr>
          <a:xfrm>
            <a:off x="5181600" y="1992313"/>
            <a:ext cx="3733800" cy="370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Total extra travel:   2 d Sin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(q)  </a:t>
            </a:r>
          </a:p>
        </p:txBody>
      </p:sp>
      <p:sp>
        <p:nvSpPr>
          <p:cNvPr id="704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For strong net reflection, waves must end up back in phase</a:t>
            </a:r>
          </a:p>
        </p:txBody>
      </p:sp>
      <p:sp>
        <p:nvSpPr>
          <p:cNvPr id="705" name="Rectangle 3"/>
          <p:cNvSpPr txBox="1"/>
          <p:nvPr>
            <p:ph type="body" idx="1"/>
          </p:nvPr>
        </p:nvSpPr>
        <p:spPr>
          <a:xfrm>
            <a:off x="152400" y="914400"/>
            <a:ext cx="8839200" cy="5547683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Figure out extra distance traveled by lower portion of wave: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/>
            <a:endParaRPr sz="1800"/>
          </a:p>
          <a:p>
            <a:pPr>
              <a:defRPr sz="1800"/>
            </a:pPr>
            <a:r>
              <a:t>If extra travel = multiple of wave’s wavelength, two waves DO end up back in phase</a:t>
            </a:r>
          </a:p>
          <a:p>
            <a:pPr>
              <a:defRPr sz="1100"/>
            </a:pPr>
          </a:p>
          <a:p>
            <a:pPr>
              <a:defRPr sz="1800"/>
            </a:pPr>
            <a:r>
              <a:t>	So condition for strong net reflection is: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For each integer value of n, there is a corresponding angle of strong reflection: </a:t>
            </a:r>
          </a:p>
          <a:p>
            <a:pPr>
              <a:defRPr sz="1600"/>
            </a:pPr>
          </a:p>
          <a:p>
            <a:pPr>
              <a:defRPr sz="1800"/>
            </a:pPr>
            <a:r>
              <a:t>		Intensity</a:t>
            </a:r>
          </a:p>
          <a:p>
            <a:pPr>
              <a:defRPr sz="2200"/>
            </a:pPr>
          </a:p>
          <a:p>
            <a:pPr>
              <a:defRPr sz="1800"/>
            </a:pPr>
            <a:r>
              <a:t>							Angle Out</a:t>
            </a:r>
          </a:p>
        </p:txBody>
      </p:sp>
      <p:sp>
        <p:nvSpPr>
          <p:cNvPr id="706" name="TextBox 113"/>
          <p:cNvSpPr txBox="1"/>
          <p:nvPr/>
        </p:nvSpPr>
        <p:spPr>
          <a:xfrm>
            <a:off x="5486400" y="3810000"/>
            <a:ext cx="2286000" cy="370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2 d Sin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(q)  </a:t>
            </a:r>
            <a:r>
              <a:t>=&gt; n</a:t>
            </a:r>
            <a:r>
              <a:rPr b="0">
                <a:latin typeface="Symbol"/>
                <a:ea typeface="Symbol"/>
                <a:cs typeface="Symbol"/>
                <a:sym typeface="Symbol"/>
              </a:rPr>
              <a:t> l </a:t>
            </a:r>
          </a:p>
        </p:txBody>
      </p:sp>
      <p:grpSp>
        <p:nvGrpSpPr>
          <p:cNvPr id="725" name="Group 35"/>
          <p:cNvGrpSpPr/>
          <p:nvPr/>
        </p:nvGrpSpPr>
        <p:grpSpPr>
          <a:xfrm>
            <a:off x="3276600" y="5105400"/>
            <a:ext cx="2971800" cy="1066800"/>
            <a:chOff x="0" y="0"/>
            <a:chExt cx="2971800" cy="1066800"/>
          </a:xfrm>
        </p:grpSpPr>
        <p:sp>
          <p:nvSpPr>
            <p:cNvPr id="707" name="Line 9"/>
            <p:cNvSpPr/>
            <p:nvPr/>
          </p:nvSpPr>
          <p:spPr>
            <a:xfrm flipV="1">
              <a:off x="-1" y="0"/>
              <a:ext cx="2" cy="99060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8" name="Line 10"/>
            <p:cNvSpPr/>
            <p:nvPr/>
          </p:nvSpPr>
          <p:spPr>
            <a:xfrm>
              <a:off x="0" y="990600"/>
              <a:ext cx="2971800" cy="0"/>
            </a:xfrm>
            <a:prstGeom prst="line">
              <a:avLst/>
            </a:prstGeom>
            <a:noFill/>
            <a:ln w="381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9" name="Line 11"/>
            <p:cNvSpPr/>
            <p:nvPr/>
          </p:nvSpPr>
          <p:spPr>
            <a:xfrm flipV="1">
              <a:off x="1447800" y="914400"/>
              <a:ext cx="0" cy="152400"/>
            </a:xfrm>
            <a:prstGeom prst="line">
              <a:avLst/>
            </a:prstGeom>
            <a:noFill/>
            <a:ln w="2857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712" name="Group 16"/>
            <p:cNvGrpSpPr/>
            <p:nvPr/>
          </p:nvGrpSpPr>
          <p:grpSpPr>
            <a:xfrm>
              <a:off x="1104900" y="0"/>
              <a:ext cx="685800" cy="990600"/>
              <a:chOff x="0" y="0"/>
              <a:chExt cx="685800" cy="990600"/>
            </a:xfrm>
          </p:grpSpPr>
          <p:sp>
            <p:nvSpPr>
              <p:cNvPr id="710" name="Freeform 12"/>
              <p:cNvSpPr/>
              <p:nvPr/>
            </p:nvSpPr>
            <p:spPr>
              <a:xfrm>
                <a:off x="0" y="0"/>
                <a:ext cx="342900" cy="990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1" name="Freeform 15"/>
              <p:cNvSpPr/>
              <p:nvPr/>
            </p:nvSpPr>
            <p:spPr>
              <a:xfrm flipH="1">
                <a:off x="341709" y="0"/>
                <a:ext cx="344091" cy="9906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715" name="Group 17"/>
            <p:cNvGrpSpPr/>
            <p:nvPr/>
          </p:nvGrpSpPr>
          <p:grpSpPr>
            <a:xfrm>
              <a:off x="1757362" y="446087"/>
              <a:ext cx="609601" cy="544513"/>
              <a:chOff x="0" y="0"/>
              <a:chExt cx="609599" cy="544512"/>
            </a:xfrm>
          </p:grpSpPr>
          <p:sp>
            <p:nvSpPr>
              <p:cNvPr id="713" name="Freeform 18"/>
              <p:cNvSpPr/>
              <p:nvPr/>
            </p:nvSpPr>
            <p:spPr>
              <a:xfrm>
                <a:off x="0" y="0"/>
                <a:ext cx="304801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4" name="Freeform 19"/>
              <p:cNvSpPr/>
              <p:nvPr/>
            </p:nvSpPr>
            <p:spPr>
              <a:xfrm flipH="1">
                <a:off x="303741" y="0"/>
                <a:ext cx="305859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718" name="Group 23"/>
            <p:cNvGrpSpPr/>
            <p:nvPr/>
          </p:nvGrpSpPr>
          <p:grpSpPr>
            <a:xfrm>
              <a:off x="71437" y="588962"/>
              <a:ext cx="457201" cy="396876"/>
              <a:chOff x="0" y="0"/>
              <a:chExt cx="457200" cy="396875"/>
            </a:xfrm>
          </p:grpSpPr>
          <p:sp>
            <p:nvSpPr>
              <p:cNvPr id="716" name="Freeform 24"/>
              <p:cNvSpPr/>
              <p:nvPr/>
            </p:nvSpPr>
            <p:spPr>
              <a:xfrm>
                <a:off x="0" y="0"/>
                <a:ext cx="228600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7" name="Freeform 25"/>
              <p:cNvSpPr/>
              <p:nvPr/>
            </p:nvSpPr>
            <p:spPr>
              <a:xfrm flipH="1">
                <a:off x="227806" y="0"/>
                <a:ext cx="229394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721" name="Group 29"/>
            <p:cNvGrpSpPr/>
            <p:nvPr/>
          </p:nvGrpSpPr>
          <p:grpSpPr>
            <a:xfrm>
              <a:off x="509587" y="441325"/>
              <a:ext cx="609601" cy="544513"/>
              <a:chOff x="0" y="0"/>
              <a:chExt cx="609599" cy="544512"/>
            </a:xfrm>
          </p:grpSpPr>
          <p:sp>
            <p:nvSpPr>
              <p:cNvPr id="719" name="Freeform 30"/>
              <p:cNvSpPr/>
              <p:nvPr/>
            </p:nvSpPr>
            <p:spPr>
              <a:xfrm>
                <a:off x="0" y="0"/>
                <a:ext cx="304801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0" name="Freeform 31"/>
              <p:cNvSpPr/>
              <p:nvPr/>
            </p:nvSpPr>
            <p:spPr>
              <a:xfrm flipH="1">
                <a:off x="303741" y="0"/>
                <a:ext cx="305859" cy="5445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grpSp>
          <p:nvGrpSpPr>
            <p:cNvPr id="724" name="Group 32"/>
            <p:cNvGrpSpPr/>
            <p:nvPr/>
          </p:nvGrpSpPr>
          <p:grpSpPr>
            <a:xfrm>
              <a:off x="2362200" y="598487"/>
              <a:ext cx="457200" cy="396876"/>
              <a:chOff x="0" y="0"/>
              <a:chExt cx="457200" cy="396875"/>
            </a:xfrm>
          </p:grpSpPr>
          <p:sp>
            <p:nvSpPr>
              <p:cNvPr id="722" name="Freeform 33"/>
              <p:cNvSpPr/>
              <p:nvPr/>
            </p:nvSpPr>
            <p:spPr>
              <a:xfrm>
                <a:off x="0" y="0"/>
                <a:ext cx="228600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3" name="Freeform 34"/>
              <p:cNvSpPr/>
              <p:nvPr/>
            </p:nvSpPr>
            <p:spPr>
              <a:xfrm flipH="1">
                <a:off x="227806" y="0"/>
                <a:ext cx="229394" cy="3968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5400" y="20908"/>
                      <a:pt x="10800" y="20215"/>
                      <a:pt x="14400" y="16615"/>
                    </a:cubicBezTo>
                    <a:cubicBezTo>
                      <a:pt x="18000" y="13015"/>
                      <a:pt x="19800" y="6508"/>
                      <a:pt x="21600" y="0"/>
                    </a:cubicBezTo>
                  </a:path>
                </a:pathLst>
              </a:custGeom>
              <a:noFill/>
              <a:ln w="28575" cap="flat">
                <a:solidFill>
                  <a:srgbClr val="FF33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28" name="Rectangle 2"/>
          <p:cNvSpPr txBox="1"/>
          <p:nvPr>
            <p:ph type="title"/>
          </p:nvPr>
        </p:nvSpPr>
        <p:spPr>
          <a:xfrm>
            <a:off x="304800" y="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How on earth did they come up with that explanation?</a:t>
            </a:r>
          </a:p>
        </p:txBody>
      </p:sp>
      <p:sp>
        <p:nvSpPr>
          <p:cNvPr id="729" name="Rectangle 3"/>
          <p:cNvSpPr txBox="1"/>
          <p:nvPr>
            <p:ph type="body" idx="1"/>
          </p:nvPr>
        </p:nvSpPr>
        <p:spPr>
          <a:xfrm>
            <a:off x="304800" y="838200"/>
            <a:ext cx="8534400" cy="3657600"/>
          </a:xfrm>
          <a:prstGeom prst="rect">
            <a:avLst/>
          </a:prstGeom>
        </p:spPr>
        <p:txBody>
          <a:bodyPr/>
          <a:lstStyle/>
          <a:p>
            <a:pPr defTabSz="877823">
              <a:defRPr sz="1727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Physicists circa 1900 were the ALL TIME EXPERTS ON WAVES!</a:t>
            </a:r>
          </a:p>
          <a:p>
            <a:pPr defTabSz="877823">
              <a:defRPr sz="1727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Triumph of 17th and 18th century physics: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36"/>
              <a:t>~ 1600 Galileo and others started using light waves to explore the heavens</a:t>
            </a:r>
            <a:endParaRPr sz="1536"/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"Natural Philosophers" learned how light focused, reflected, diffracted . . .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Began to see how KNOWN waves (e.g. water) behaved similarly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Eventually identified light as waves</a:t>
            </a:r>
          </a:p>
          <a:p>
            <a:pPr defTabSz="877823">
              <a:defRPr sz="191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Triumph of 19th century physics:</a:t>
            </a:r>
          </a:p>
        </p:txBody>
      </p:sp>
      <p:pic>
        <p:nvPicPr>
          <p:cNvPr id="730" name="Object 2" descr="Objec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86200" y="4267200"/>
            <a:ext cx="1589088" cy="1981200"/>
          </a:xfrm>
          <a:prstGeom prst="rect">
            <a:avLst/>
          </a:prstGeom>
          <a:ln w="12700">
            <a:miter lim="400000"/>
          </a:ln>
        </p:spPr>
      </p:pic>
      <p:sp>
        <p:nvSpPr>
          <p:cNvPr id="731" name="Rectangle 6"/>
          <p:cNvSpPr txBox="1"/>
          <p:nvPr/>
        </p:nvSpPr>
        <p:spPr>
          <a:xfrm>
            <a:off x="5562600" y="4267200"/>
            <a:ext cx="3352800" cy="176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300"/>
              </a:spcBef>
              <a:defRPr b="0" sz="16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EXPLAINED:</a:t>
            </a:r>
            <a:endParaRPr>
              <a:solidFill>
                <a:srgbClr val="FFFFFF"/>
              </a:solidFill>
            </a:endParaRPr>
          </a:p>
          <a:p>
            <a:pPr algn="ctr">
              <a:spcBef>
                <a:spcPts val="400"/>
              </a:spcBef>
              <a:defRPr b="0" sz="8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</a:p>
          <a:p>
            <a:pPr algn="ctr">
              <a:spcBef>
                <a:spcPts val="300"/>
              </a:spcBef>
              <a:defRPr b="0" sz="16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Electricity &amp; Magnetism</a:t>
            </a:r>
            <a:endParaRPr>
              <a:solidFill>
                <a:srgbClr val="FFFFFF"/>
              </a:solidFill>
            </a:endParaRPr>
          </a:p>
          <a:p>
            <a:pPr algn="ctr">
              <a:spcBef>
                <a:spcPts val="400"/>
              </a:spcBef>
              <a:defRPr b="0" sz="9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</a:p>
          <a:p>
            <a:pPr algn="ctr">
              <a:spcBef>
                <a:spcPts val="300"/>
              </a:spcBef>
              <a:defRPr b="0" sz="16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AND that</a:t>
            </a:r>
            <a:endParaRPr>
              <a:solidFill>
                <a:srgbClr val="FFFFFF"/>
              </a:solidFill>
            </a:endParaRPr>
          </a:p>
          <a:p>
            <a:pPr algn="ctr">
              <a:spcBef>
                <a:spcPts val="400"/>
              </a:spcBef>
              <a:defRPr b="0" sz="8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</a:p>
          <a:p>
            <a:pPr algn="ctr">
              <a:spcBef>
                <a:spcPts val="300"/>
              </a:spcBef>
              <a:defRPr b="0" sz="1600">
                <a:solidFill>
                  <a:srgbClr val="FFCC00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LIGHT was wave combining both</a:t>
            </a:r>
          </a:p>
        </p:txBody>
      </p:sp>
      <p:sp>
        <p:nvSpPr>
          <p:cNvPr id="732" name="Rectangle 7"/>
          <p:cNvSpPr txBox="1"/>
          <p:nvPr/>
        </p:nvSpPr>
        <p:spPr>
          <a:xfrm>
            <a:off x="533400" y="4876800"/>
            <a:ext cx="2895600" cy="864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300"/>
              </a:spcBef>
              <a:defRPr b="0" sz="16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James Clerk Maxwell came 			</a:t>
            </a:r>
          </a:p>
          <a:p>
            <a:pPr>
              <a:spcBef>
                <a:spcPts val="300"/>
              </a:spcBef>
              <a:defRPr b="0" sz="16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up with four little equations: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"A Hands-on Introduction to Nanoscience: WeCanFigureThisOut.org/NANO/Nano_home.htm</a:t>
            </a:r>
          </a:p>
        </p:txBody>
      </p:sp>
      <p:sp>
        <p:nvSpPr>
          <p:cNvPr id="735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They REALLY didn't like idea that electrons were waves!</a:t>
            </a:r>
          </a:p>
        </p:txBody>
      </p:sp>
      <p:sp>
        <p:nvSpPr>
          <p:cNvPr id="736" name="Rectangle 3"/>
          <p:cNvSpPr txBox="1"/>
          <p:nvPr>
            <p:ph type="body" idx="1"/>
          </p:nvPr>
        </p:nvSpPr>
        <p:spPr>
          <a:xfrm>
            <a:off x="228600" y="990600"/>
            <a:ext cx="8915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But treating as waves explained DOZENS of otherwise UNEXPLAINABLE results!</a:t>
            </a:r>
          </a:p>
          <a:p>
            <a:pPr/>
          </a:p>
          <a:p>
            <a:pPr>
              <a:defRPr sz="1800"/>
            </a:pPr>
            <a:r>
              <a:t>So they ultimately came up with a new set of rules (a.k.a. "Quantum Mechanics")</a:t>
            </a:r>
          </a:p>
          <a:p>
            <a:pPr>
              <a:defRPr sz="1200"/>
            </a:pPr>
          </a:p>
          <a:p>
            <a:pPr>
              <a:defRPr sz="1800"/>
            </a:pPr>
            <a:r>
              <a:t>	</a:t>
            </a:r>
            <a:r>
              <a:rPr sz="1600"/>
              <a:t>Centered on one NEW wave equation (from Erwin Schrodinger):</a:t>
            </a:r>
            <a:endParaRPr sz="1600"/>
          </a:p>
          <a:p>
            <a:pPr>
              <a:defRPr sz="1800">
                <a:solidFill>
                  <a:srgbClr val="FF9933"/>
                </a:solidFill>
              </a:defRPr>
            </a:pPr>
          </a:p>
          <a:p>
            <a:pPr algn="ctr">
              <a:defRPr b="1" sz="1800">
                <a:solidFill>
                  <a:srgbClr val="FFCC00"/>
                </a:solidFill>
              </a:defRPr>
            </a:pPr>
            <a:r>
              <a:t>d</a:t>
            </a:r>
            <a:r>
              <a:rPr baseline="30000"/>
              <a:t>2</a:t>
            </a:r>
            <a:r>
              <a:t> / dx</a:t>
            </a:r>
            <a:r>
              <a:rPr baseline="30000"/>
              <a:t>2</a:t>
            </a:r>
            <a:r>
              <a:t> 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t> (x) +   [2 m (E - V) / h </a:t>
            </a:r>
            <a:r>
              <a:rPr baseline="-25000"/>
              <a:t>bar</a:t>
            </a:r>
            <a:r>
              <a:t> </a:t>
            </a:r>
            <a:r>
              <a:rPr baseline="30000"/>
              <a:t>2</a:t>
            </a:r>
            <a:r>
              <a:t>]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t> (x) = 0  </a:t>
            </a:r>
          </a:p>
          <a:p>
            <a:pPr>
              <a:defRPr sz="1800">
                <a:solidFill>
                  <a:srgbClr val="FFCC00"/>
                </a:solidFill>
              </a:defRPr>
            </a:pPr>
          </a:p>
          <a:p>
            <a:pPr>
              <a:spcBef>
                <a:spcPts val="300"/>
              </a:spcBef>
              <a:defRPr sz="1600"/>
            </a:pPr>
            <a:r>
              <a:t>	</a:t>
            </a:r>
            <a:r>
              <a:rPr sz="1400"/>
              <a:t>m = Mass of Electron        E = Its total energy	V = Its potential energy</a:t>
            </a:r>
            <a:endParaRPr sz="1400"/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400"/>
            </a:pPr>
            <a:r>
              <a:t>	h </a:t>
            </a:r>
            <a:r>
              <a:rPr b="1" baseline="-25000"/>
              <a:t>bar</a:t>
            </a:r>
            <a:r>
              <a:t> = Plank's constant / 2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t> = "fudge factor" so solutions fit experimental data</a:t>
            </a:r>
            <a:r>
              <a:rPr sz="1600"/>
              <a:t> </a:t>
            </a:r>
            <a:endParaRPr sz="1600"/>
          </a:p>
          <a:p>
            <a:pPr>
              <a:defRPr sz="2400"/>
            </a:pPr>
          </a:p>
          <a:p>
            <a:pPr>
              <a:defRPr sz="1800"/>
            </a:pPr>
            <a:r>
              <a:t>Looks strange (primarily because uses strange Greek letter for function,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t>)</a:t>
            </a:r>
          </a:p>
          <a:p>
            <a:pPr>
              <a:defRPr sz="1600"/>
            </a:pPr>
          </a:p>
          <a:p>
            <a:pPr>
              <a:defRPr sz="1800"/>
            </a:pPr>
            <a:r>
              <a:t>	</a:t>
            </a:r>
            <a:r>
              <a:rPr>
                <a:solidFill>
                  <a:srgbClr val="FFCC00"/>
                </a:solidFill>
              </a:rPr>
              <a:t>But is really just a variant on the form of ALL equations describing waves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39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Difficult parts were:</a:t>
            </a:r>
          </a:p>
        </p:txBody>
      </p:sp>
      <p:sp>
        <p:nvSpPr>
          <p:cNvPr id="740" name="Rectangle 3"/>
          <p:cNvSpPr txBox="1"/>
          <p:nvPr>
            <p:ph type="body" idx="1"/>
          </p:nvPr>
        </p:nvSpPr>
        <p:spPr>
          <a:xfrm>
            <a:off x="228600" y="1066800"/>
            <a:ext cx="8915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DIFFICULTY 1: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</a:t>
            </a:r>
            <a:r>
              <a:rPr sz="1600"/>
              <a:t>Coming up with exact arrangement of things inside the [  ] bracket</a:t>
            </a:r>
            <a:endParaRPr sz="1600"/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	It HAD to produce results consistent with experiments!</a:t>
            </a:r>
          </a:p>
          <a:p>
            <a:pPr/>
          </a:p>
          <a:p>
            <a:pPr>
              <a:defRPr sz="1800"/>
            </a:pPr>
            <a:r>
              <a:t>DIFFICULTY 2: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</a:t>
            </a:r>
            <a:r>
              <a:rPr sz="1600"/>
              <a:t>Figuring out HOW equation's solutions </a:t>
            </a:r>
            <a:r>
              <a:rPr sz="1600"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 sz="1600"/>
              <a:t>(x) described electron behavior</a:t>
            </a:r>
            <a:endParaRPr sz="1600"/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Here they sort of borrowed from Maxwell's theory of light waves:</a:t>
            </a:r>
          </a:p>
          <a:p>
            <a:pPr>
              <a:defRPr sz="1000"/>
            </a:pPr>
          </a:p>
          <a:p>
            <a:pPr>
              <a:defRPr sz="1800"/>
            </a:pPr>
            <a:r>
              <a:t>		</a:t>
            </a:r>
            <a:r>
              <a:rPr sz="1600"/>
              <a:t>What you </a:t>
            </a:r>
            <a:r>
              <a:rPr sz="1600">
                <a:solidFill>
                  <a:srgbClr val="FFCC00"/>
                </a:solidFill>
              </a:rPr>
              <a:t>measure</a:t>
            </a:r>
            <a:r>
              <a:rPr sz="1600"/>
              <a:t> about light waves is the ENERGY they carry</a:t>
            </a:r>
            <a:endParaRPr sz="1600"/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	It's proportional to the amplitudes</a:t>
            </a:r>
            <a:r>
              <a:rPr b="1" baseline="30000"/>
              <a:t>2</a:t>
            </a:r>
            <a:r>
              <a:t> of E and B fields in light wave</a:t>
            </a:r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So GUESSED </a:t>
            </a:r>
            <a:r>
              <a:rPr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t>(x)</a:t>
            </a:r>
            <a:r>
              <a:rPr b="1" baseline="30000"/>
              <a:t>2</a:t>
            </a:r>
            <a:r>
              <a:t> described </a:t>
            </a:r>
            <a:r>
              <a:rPr>
                <a:solidFill>
                  <a:srgbClr val="FFCC00"/>
                </a:solidFill>
              </a:rPr>
              <a:t>measurable</a:t>
            </a:r>
            <a:r>
              <a:t> feature of electron: Probability it's at 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43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Physicists "GUESSED" this?</a:t>
            </a:r>
          </a:p>
        </p:txBody>
      </p:sp>
      <p:sp>
        <p:nvSpPr>
          <p:cNvPr id="744" name="Rectangle 3"/>
          <p:cNvSpPr txBox="1"/>
          <p:nvPr>
            <p:ph type="body" idx="1"/>
          </p:nvPr>
        </p:nvSpPr>
        <p:spPr>
          <a:xfrm>
            <a:off x="228600" y="9906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Well, it took </a:t>
            </a:r>
            <a:r>
              <a:rPr>
                <a:solidFill>
                  <a:srgbClr val="FF3300"/>
                </a:solidFill>
              </a:rPr>
              <a:t>THIRTY YEARS</a:t>
            </a:r>
            <a:r>
              <a:t> to come up with that equation and its interpretation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	</a:t>
            </a:r>
            <a:r>
              <a:rPr sz="1600"/>
              <a:t>If it was a process of logical deduction it was sure glacial!</a:t>
            </a:r>
            <a:endParaRPr sz="1600"/>
          </a:p>
          <a:p>
            <a:pPr>
              <a:defRPr sz="16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REALLY hard part was that it seemed utterly inconsistent with Newtonian physics</a:t>
            </a:r>
          </a:p>
          <a:p>
            <a:pPr>
              <a:defRPr sz="1000"/>
            </a:pPr>
          </a:p>
          <a:p>
            <a:pPr>
              <a:defRPr sz="1400"/>
            </a:pPr>
          </a:p>
          <a:p>
            <a:pPr>
              <a:defRPr sz="1800"/>
            </a:pPr>
            <a:r>
              <a:t>Had to throw out everything that had worked so BRILLIANTLY in previous century</a:t>
            </a:r>
          </a:p>
          <a:p>
            <a:pPr>
              <a:defRPr sz="900"/>
            </a:pPr>
          </a:p>
          <a:p>
            <a:pPr>
              <a:defRPr sz="1400"/>
            </a:pPr>
          </a:p>
          <a:p>
            <a:pPr>
              <a:defRPr sz="1800"/>
            </a:pPr>
            <a:r>
              <a:t>And install in its place this weird new equation</a:t>
            </a:r>
          </a:p>
          <a:p>
            <a:pPr/>
          </a:p>
          <a:p>
            <a:pPr algn="ctr">
              <a:spcBef>
                <a:spcPts val="300"/>
              </a:spcBef>
              <a:defRPr sz="1600">
                <a:solidFill>
                  <a:srgbClr val="FFCC00"/>
                </a:solidFill>
              </a:defRPr>
            </a:pPr>
            <a:r>
              <a:t>And THEN spend more decades proving that QM results at nanoscale </a:t>
            </a:r>
          </a:p>
          <a:p>
            <a:pPr algn="ctr">
              <a:defRPr sz="500">
                <a:solidFill>
                  <a:srgbClr val="FFCC00"/>
                </a:solidFill>
              </a:defRPr>
            </a:pPr>
          </a:p>
          <a:p>
            <a:pPr algn="ctr">
              <a:spcBef>
                <a:spcPts val="300"/>
              </a:spcBef>
              <a:defRPr sz="1600">
                <a:solidFill>
                  <a:srgbClr val="FFCC00"/>
                </a:solidFill>
              </a:defRPr>
            </a:pPr>
            <a:r>
              <a:t>DO EVENTUALLY </a:t>
            </a:r>
          </a:p>
          <a:p>
            <a:pPr algn="ctr">
              <a:defRPr sz="500">
                <a:solidFill>
                  <a:srgbClr val="FFCC00"/>
                </a:solidFill>
              </a:defRPr>
            </a:pPr>
          </a:p>
          <a:p>
            <a:pPr algn="ctr">
              <a:spcBef>
                <a:spcPts val="300"/>
              </a:spcBef>
              <a:defRPr sz="1600">
                <a:solidFill>
                  <a:srgbClr val="FFCC00"/>
                </a:solidFill>
              </a:defRPr>
            </a:pPr>
            <a:r>
              <a:t>produce results we recognize as Newtonian physics at human and larger scales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47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/>
            <a:r>
              <a:t>Why in class avoiding math did I drag you through this?</a:t>
            </a:r>
          </a:p>
        </p:txBody>
      </p:sp>
      <p:sp>
        <p:nvSpPr>
          <p:cNvPr id="748" name="Rectangle 3"/>
          <p:cNvSpPr txBox="1"/>
          <p:nvPr>
            <p:ph type="body" idx="1"/>
          </p:nvPr>
        </p:nvSpPr>
        <p:spPr>
          <a:xfrm>
            <a:off x="228600" y="9144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Because there’s a UNIQUE electron behavior based on Schrodinger Wave equation</a:t>
            </a:r>
          </a:p>
          <a:p>
            <a:pPr>
              <a:defRPr sz="800"/>
            </a:pPr>
          </a:p>
          <a:p>
            <a:pPr>
              <a:defRPr sz="1800"/>
            </a:pPr>
            <a:r>
              <a:t>	</a:t>
            </a:r>
            <a:r>
              <a:rPr>
                <a:solidFill>
                  <a:srgbClr val="FFCC00"/>
                </a:solidFill>
              </a:rPr>
              <a:t>Occurs when Schrodinger’s equation ceases to be a wave equation!!</a:t>
            </a:r>
            <a:endParaRPr sz="1400"/>
          </a:p>
          <a:p>
            <a:pPr>
              <a:defRPr sz="1800"/>
            </a:pPr>
          </a:p>
          <a:p>
            <a:pPr>
              <a:defRPr sz="1800"/>
            </a:pPr>
            <a:r>
              <a:t>So grit your teeth and look more closely at wave type equations:</a:t>
            </a:r>
          </a:p>
          <a:p>
            <a:pPr>
              <a:defRPr sz="900"/>
            </a:pPr>
          </a:p>
          <a:p>
            <a:pPr>
              <a:defRPr sz="1800"/>
            </a:pPr>
            <a:r>
              <a:t> 	</a:t>
            </a:r>
            <a:r>
              <a:rPr sz="1600">
                <a:solidFill>
                  <a:srgbClr val="FFCC00"/>
                </a:solidFill>
              </a:rPr>
              <a:t>d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/ dx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 f(x) + f(x) = 0</a:t>
            </a:r>
            <a:r>
              <a:rPr sz="1600"/>
              <a:t>   but that's the </a:t>
            </a:r>
            <a:r>
              <a:rPr b="1" sz="1600"/>
              <a:t>SAME</a:t>
            </a:r>
            <a:r>
              <a:rPr sz="1600"/>
              <a:t> as saying:</a:t>
            </a:r>
            <a:endParaRPr sz="1600"/>
          </a:p>
          <a:p>
            <a:pPr>
              <a:defRPr sz="800"/>
            </a:pPr>
          </a:p>
          <a:p>
            <a:pPr>
              <a:spcBef>
                <a:spcPts val="300"/>
              </a:spcBef>
              <a:defRPr sz="1600"/>
            </a:pPr>
            <a:r>
              <a:t>	 </a:t>
            </a:r>
            <a:r>
              <a:rPr>
                <a:solidFill>
                  <a:srgbClr val="FFCC00"/>
                </a:solidFill>
              </a:rPr>
              <a:t>d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/ dx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 f(x) = - f(x)</a:t>
            </a:r>
            <a:r>
              <a:t>    or that the function's second derivative = - the function</a:t>
            </a:r>
          </a:p>
          <a:p>
            <a:pPr>
              <a:defRPr sz="900"/>
            </a:pPr>
          </a:p>
          <a:p>
            <a:pPr>
              <a:spcBef>
                <a:spcPts val="300"/>
              </a:spcBef>
              <a:defRPr sz="1600"/>
            </a:pPr>
            <a:r>
              <a:t>		Math teacher can PROVE this implies sums of </a:t>
            </a:r>
            <a:r>
              <a:rPr>
                <a:solidFill>
                  <a:srgbClr val="FFCC00"/>
                </a:solidFill>
              </a:rPr>
              <a:t>Sin(x)</a:t>
            </a:r>
            <a:r>
              <a:t> and </a:t>
            </a:r>
            <a:r>
              <a:rPr>
                <a:solidFill>
                  <a:srgbClr val="FFCC00"/>
                </a:solidFill>
              </a:rPr>
              <a:t>Cos(x)</a:t>
            </a:r>
            <a:endParaRPr>
              <a:solidFill>
                <a:srgbClr val="FFCC00"/>
              </a:solidFill>
            </a:endParaRPr>
          </a:p>
          <a:p>
            <a:pPr>
              <a:defRPr sz="1600">
                <a:solidFill>
                  <a:srgbClr val="FF9933"/>
                </a:solidFill>
              </a:defRPr>
            </a:pPr>
          </a:p>
          <a:p>
            <a:pPr>
              <a:defRPr sz="1800"/>
            </a:pPr>
            <a:r>
              <a:t>Or a second type of equation where we just change the plus to a minus:</a:t>
            </a:r>
          </a:p>
          <a:p>
            <a:pPr>
              <a:defRPr sz="1000"/>
            </a:pPr>
          </a:p>
          <a:p>
            <a:pPr>
              <a:defRPr sz="1800"/>
            </a:pPr>
            <a:r>
              <a:t>	 </a:t>
            </a:r>
            <a:r>
              <a:rPr sz="1600">
                <a:solidFill>
                  <a:srgbClr val="FFCC00"/>
                </a:solidFill>
              </a:rPr>
              <a:t>d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/ dx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 f(x) - f(x) = 0</a:t>
            </a:r>
            <a:r>
              <a:rPr sz="1600"/>
              <a:t>  but that's the </a:t>
            </a:r>
            <a:r>
              <a:rPr b="1" sz="1600"/>
              <a:t>SAME</a:t>
            </a:r>
            <a:r>
              <a:rPr sz="1600"/>
              <a:t> as saying:</a:t>
            </a:r>
            <a:endParaRPr sz="1600"/>
          </a:p>
          <a:p>
            <a:pPr>
              <a:defRPr sz="900"/>
            </a:pPr>
          </a:p>
          <a:p>
            <a:pPr>
              <a:spcBef>
                <a:spcPts val="300"/>
              </a:spcBef>
              <a:defRPr sz="1600"/>
            </a:pPr>
            <a:r>
              <a:t>	 </a:t>
            </a:r>
            <a:r>
              <a:rPr>
                <a:solidFill>
                  <a:srgbClr val="FFCC00"/>
                </a:solidFill>
              </a:rPr>
              <a:t>d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/ dx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 f(x) = + f(x)</a:t>
            </a:r>
            <a:r>
              <a:t>    or that the function's second derivative = + the function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	Same math teacher can prove this implies sum of </a:t>
            </a:r>
            <a:r>
              <a:rPr>
                <a:solidFill>
                  <a:srgbClr val="FFCC00"/>
                </a:solidFill>
              </a:rPr>
              <a:t>e </a:t>
            </a:r>
            <a:r>
              <a:rPr b="1" baseline="30000">
                <a:solidFill>
                  <a:srgbClr val="FFCC00"/>
                </a:solidFill>
              </a:rPr>
              <a:t>x</a:t>
            </a:r>
            <a:r>
              <a:t>  and  </a:t>
            </a:r>
            <a:r>
              <a:rPr>
                <a:solidFill>
                  <a:srgbClr val="FFCC00"/>
                </a:solidFill>
              </a:rPr>
              <a:t>e </a:t>
            </a:r>
            <a:r>
              <a:rPr b="1" baseline="30000">
                <a:solidFill>
                  <a:srgbClr val="FFCC00"/>
                </a:solidFill>
              </a:rPr>
              <a:t>-x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51" name="Rectangle 6"/>
          <p:cNvSpPr txBox="1"/>
          <p:nvPr>
            <p:ph type="body" idx="1"/>
          </p:nvPr>
        </p:nvSpPr>
        <p:spPr>
          <a:xfrm>
            <a:off x="228600" y="533400"/>
            <a:ext cx="8534400" cy="57912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But then just goof things up a little bit by sticking a constant A into the equations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 	</a:t>
            </a:r>
            <a:r>
              <a:rPr sz="1600">
                <a:solidFill>
                  <a:srgbClr val="FFCC00"/>
                </a:solidFill>
              </a:rPr>
              <a:t>d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/ dx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 f(x) </a:t>
            </a:r>
            <a:r>
              <a:rPr b="1">
                <a:solidFill>
                  <a:srgbClr val="FF3300"/>
                </a:solidFill>
              </a:rPr>
              <a:t>+</a:t>
            </a:r>
            <a:r>
              <a:rPr sz="1600">
                <a:solidFill>
                  <a:srgbClr val="FFCC00"/>
                </a:solidFill>
              </a:rPr>
              <a:t> A f(x) = 0</a:t>
            </a:r>
            <a:r>
              <a:rPr sz="1600"/>
              <a:t>  </a:t>
            </a:r>
            <a:r>
              <a:rPr sz="1600">
                <a:latin typeface="+mn-lt"/>
                <a:ea typeface="+mn-ea"/>
                <a:cs typeface="+mn-cs"/>
                <a:sym typeface="Arial"/>
              </a:rPr>
              <a:t>→</a:t>
            </a:r>
            <a:r>
              <a:rPr sz="1600"/>
              <a:t>  solutions </a:t>
            </a:r>
            <a:r>
              <a:rPr sz="1600">
                <a:solidFill>
                  <a:srgbClr val="FF9933"/>
                </a:solidFill>
              </a:rPr>
              <a:t> </a:t>
            </a:r>
            <a:r>
              <a:rPr sz="1600">
                <a:solidFill>
                  <a:srgbClr val="FFCC00"/>
                </a:solidFill>
              </a:rPr>
              <a:t>Cos (x √A) and  Sin (x √A)  </a:t>
            </a:r>
            <a:endParaRPr sz="1600">
              <a:solidFill>
                <a:srgbClr val="FFCC00"/>
              </a:solidFill>
            </a:endParaRPr>
          </a:p>
          <a:p>
            <a:pPr>
              <a:defRPr sz="1600"/>
            </a:pPr>
          </a:p>
          <a:p>
            <a:pPr>
              <a:defRPr sz="1600"/>
            </a:pPr>
            <a:r>
              <a:t>	 </a:t>
            </a:r>
            <a:r>
              <a:rPr>
                <a:solidFill>
                  <a:srgbClr val="FFCC00"/>
                </a:solidFill>
              </a:rPr>
              <a:t>d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/ dx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 f(x) </a:t>
            </a:r>
            <a:r>
              <a:rPr b="1" sz="2000">
                <a:solidFill>
                  <a:srgbClr val="FF3300"/>
                </a:solidFill>
              </a:rPr>
              <a:t>-</a:t>
            </a:r>
            <a:r>
              <a:rPr>
                <a:solidFill>
                  <a:srgbClr val="FFCC00"/>
                </a:solidFill>
              </a:rPr>
              <a:t> A f(x) = 0</a:t>
            </a:r>
            <a:r>
              <a:t>  </a:t>
            </a:r>
            <a:r>
              <a:rPr>
                <a:latin typeface="+mn-lt"/>
                <a:ea typeface="+mn-ea"/>
                <a:cs typeface="+mn-cs"/>
                <a:sym typeface="Arial"/>
              </a:rPr>
              <a:t>→</a:t>
            </a:r>
            <a:r>
              <a:t>  solutions </a:t>
            </a:r>
            <a:r>
              <a:rPr>
                <a:solidFill>
                  <a:srgbClr val="FF9933"/>
                </a:solidFill>
              </a:rPr>
              <a:t> </a:t>
            </a:r>
            <a:r>
              <a:rPr>
                <a:solidFill>
                  <a:srgbClr val="FFCC00"/>
                </a:solidFill>
              </a:rPr>
              <a:t>e </a:t>
            </a:r>
            <a:r>
              <a:rPr b="1" baseline="30000">
                <a:solidFill>
                  <a:srgbClr val="FFCC00"/>
                </a:solidFill>
              </a:rPr>
              <a:t>+x √A</a:t>
            </a:r>
            <a:r>
              <a:rPr>
                <a:solidFill>
                  <a:srgbClr val="FFCC00"/>
                </a:solidFill>
              </a:rPr>
              <a:t> and  e </a:t>
            </a:r>
            <a:r>
              <a:rPr b="1" baseline="30000">
                <a:solidFill>
                  <a:srgbClr val="FFCC00"/>
                </a:solidFill>
              </a:rPr>
              <a:t>- x √A</a:t>
            </a:r>
            <a:r>
              <a:rPr>
                <a:solidFill>
                  <a:srgbClr val="FF9933"/>
                </a:solidFill>
              </a:rPr>
              <a:t>   </a:t>
            </a:r>
          </a:p>
          <a:p>
            <a:pPr>
              <a:defRPr sz="1600"/>
            </a:pPr>
          </a:p>
          <a:p>
            <a:pPr>
              <a:defRPr sz="1800"/>
            </a:pPr>
            <a:r>
              <a:t>Our Quantum Mechanical Shrodinger equation fits one of these two forms:</a:t>
            </a:r>
          </a:p>
          <a:p>
            <a:pPr>
              <a:defRPr sz="1800"/>
            </a:pPr>
            <a:r>
              <a:t>	</a:t>
            </a:r>
          </a:p>
          <a:p>
            <a:pPr>
              <a:defRPr sz="1800"/>
            </a:pPr>
            <a:r>
              <a:t>	 </a:t>
            </a:r>
            <a:r>
              <a:rPr sz="1600">
                <a:solidFill>
                  <a:srgbClr val="FFCC00"/>
                </a:solidFill>
              </a:rPr>
              <a:t>d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/ dx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 </a:t>
            </a:r>
            <a:r>
              <a:rPr sz="1600">
                <a:solidFill>
                  <a:srgbClr val="FFCC00"/>
                </a:solidFill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 sz="1600">
                <a:solidFill>
                  <a:srgbClr val="FFCC00"/>
                </a:solidFill>
              </a:rPr>
              <a:t>(x) + A </a:t>
            </a:r>
            <a:r>
              <a:rPr sz="1600">
                <a:solidFill>
                  <a:srgbClr val="FFCC00"/>
                </a:solidFill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 sz="1600">
                <a:solidFill>
                  <a:srgbClr val="FFCC00"/>
                </a:solidFill>
              </a:rPr>
              <a:t>(x) = 0</a:t>
            </a:r>
            <a:r>
              <a:rPr sz="1600"/>
              <a:t>   with  </a:t>
            </a:r>
            <a:r>
              <a:rPr sz="1600">
                <a:solidFill>
                  <a:srgbClr val="FFCC00"/>
                </a:solidFill>
              </a:rPr>
              <a:t>A = [2 m (E - V) / h </a:t>
            </a:r>
            <a:r>
              <a:rPr b="1" baseline="-25000" sz="1600">
                <a:solidFill>
                  <a:srgbClr val="FFCC00"/>
                </a:solidFill>
              </a:rPr>
              <a:t>bar</a:t>
            </a:r>
            <a:r>
              <a:rPr sz="1600">
                <a:solidFill>
                  <a:srgbClr val="FFCC00"/>
                </a:solidFill>
              </a:rPr>
              <a:t> </a:t>
            </a:r>
            <a:r>
              <a:rPr b="1" baseline="30000" sz="1600">
                <a:solidFill>
                  <a:srgbClr val="FFCC00"/>
                </a:solidFill>
              </a:rPr>
              <a:t>2</a:t>
            </a:r>
            <a:r>
              <a:rPr sz="1600">
                <a:solidFill>
                  <a:srgbClr val="FFCC00"/>
                </a:solidFill>
              </a:rPr>
              <a:t>]</a:t>
            </a:r>
            <a:r>
              <a:rPr sz="2000"/>
              <a:t>  </a:t>
            </a:r>
            <a:r>
              <a:rPr sz="1600"/>
              <a:t>is Schrodinger!</a:t>
            </a:r>
            <a:endParaRPr sz="1400"/>
          </a:p>
          <a:p>
            <a:pPr>
              <a:defRPr sz="1800"/>
            </a:pPr>
          </a:p>
          <a:p>
            <a:pPr>
              <a:defRPr sz="1800"/>
            </a:pPr>
            <a:r>
              <a:t>If A is positive, we get classic wave solutions involving Sin and Cos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But if A is negative, we'd instead get exponential solutions:</a:t>
            </a:r>
          </a:p>
          <a:p>
            <a:pPr>
              <a:defRPr sz="1800"/>
            </a:pPr>
          </a:p>
          <a:p>
            <a:pPr>
              <a:defRPr sz="1800">
                <a:solidFill>
                  <a:srgbClr val="FFCC00"/>
                </a:solidFill>
              </a:defRPr>
            </a:pPr>
            <a:r>
              <a:t>	 </a:t>
            </a:r>
            <a:r>
              <a:rPr sz="1600"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 sz="1600"/>
              <a:t>(x) = e </a:t>
            </a:r>
            <a:r>
              <a:rPr b="1" baseline="30000" sz="1600"/>
              <a:t>+kx</a:t>
            </a:r>
            <a:r>
              <a:rPr sz="1600"/>
              <a:t>  or  e </a:t>
            </a:r>
            <a:r>
              <a:rPr b="1" baseline="30000" sz="1600"/>
              <a:t>-kx</a:t>
            </a:r>
            <a:r>
              <a:rPr sz="1600">
                <a:solidFill>
                  <a:srgbClr val="FF9933"/>
                </a:solidFill>
              </a:rPr>
              <a:t>   </a:t>
            </a:r>
            <a:r>
              <a:rPr sz="1600">
                <a:solidFill>
                  <a:srgbClr val="FFFFFF"/>
                </a:solidFill>
              </a:rPr>
              <a:t>with</a:t>
            </a:r>
            <a:r>
              <a:rPr sz="1600">
                <a:solidFill>
                  <a:srgbClr val="FF9933"/>
                </a:solidFill>
              </a:rPr>
              <a:t>  </a:t>
            </a:r>
            <a:r>
              <a:rPr sz="1600"/>
              <a:t>k =  √A = √[2 m (V - E) / h </a:t>
            </a:r>
            <a:r>
              <a:rPr b="1" baseline="-25000" sz="1600"/>
              <a:t>bar</a:t>
            </a:r>
            <a:r>
              <a:rPr sz="1600"/>
              <a:t> </a:t>
            </a:r>
            <a:r>
              <a:rPr b="1" baseline="30000" sz="1600"/>
              <a:t>2</a:t>
            </a:r>
            <a:r>
              <a:rPr sz="1600"/>
              <a:t>]</a:t>
            </a:r>
            <a:r>
              <a:rPr sz="20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54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Is coefficient ever negative in Schrodinger equation?</a:t>
            </a:r>
          </a:p>
        </p:txBody>
      </p:sp>
      <p:sp>
        <p:nvSpPr>
          <p:cNvPr id="755" name="Rectangle 3"/>
          <p:cNvSpPr txBox="1"/>
          <p:nvPr>
            <p:ph type="body" idx="1"/>
          </p:nvPr>
        </p:nvSpPr>
        <p:spPr>
          <a:xfrm>
            <a:off x="228600" y="1066800"/>
            <a:ext cx="8534400" cy="535995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Yes!	</a:t>
            </a:r>
            <a:r>
              <a:rPr>
                <a:solidFill>
                  <a:srgbClr val="FFCC00"/>
                </a:solidFill>
              </a:rPr>
              <a:t>d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/ dx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 </a:t>
            </a:r>
            <a:r>
              <a:rPr>
                <a:solidFill>
                  <a:srgbClr val="FFCC00"/>
                </a:solidFill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>
                <a:solidFill>
                  <a:srgbClr val="FFCC00"/>
                </a:solidFill>
              </a:rPr>
              <a:t> (x) +  [2 m (E - V) / h </a:t>
            </a:r>
            <a:r>
              <a:rPr b="1" baseline="-25000">
                <a:solidFill>
                  <a:srgbClr val="FFCC00"/>
                </a:solidFill>
              </a:rPr>
              <a:t>bar</a:t>
            </a:r>
            <a:r>
              <a:rPr>
                <a:solidFill>
                  <a:srgbClr val="FFCC00"/>
                </a:solidFill>
              </a:rPr>
              <a:t> 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>
                <a:solidFill>
                  <a:srgbClr val="FFCC00"/>
                </a:solidFill>
              </a:rPr>
              <a:t>] </a:t>
            </a:r>
            <a:r>
              <a:rPr>
                <a:solidFill>
                  <a:srgbClr val="FFCC00"/>
                </a:solidFill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>
                <a:solidFill>
                  <a:srgbClr val="FFCC00"/>
                </a:solidFill>
              </a:rPr>
              <a:t> (x) = 0</a:t>
            </a:r>
            <a:r>
              <a:rPr>
                <a:solidFill>
                  <a:srgbClr val="FF9933"/>
                </a:solidFill>
              </a:rPr>
              <a:t> </a:t>
            </a:r>
            <a:endParaRPr>
              <a:solidFill>
                <a:srgbClr val="FF9933"/>
              </a:solidFill>
            </a:endParaRPr>
          </a:p>
          <a:p>
            <a:pPr algn="ctr">
              <a:defRPr sz="1500">
                <a:solidFill>
                  <a:srgbClr val="FF9933"/>
                </a:solidFill>
              </a:defRPr>
            </a:pPr>
          </a:p>
          <a:p>
            <a:pPr>
              <a:defRPr sz="1800"/>
            </a:pPr>
            <a:r>
              <a:t>If E &lt; V the factor in [ ] must be negative</a:t>
            </a:r>
          </a:p>
          <a:p>
            <a:pPr>
              <a:defRPr sz="700"/>
            </a:pPr>
          </a:p>
          <a:p>
            <a:pPr>
              <a:defRPr sz="1800"/>
            </a:pPr>
            <a:r>
              <a:t>	</a:t>
            </a:r>
            <a:r>
              <a:rPr sz="1600"/>
              <a:t>E is the electron's total energy,  V is its potential energy</a:t>
            </a:r>
            <a:endParaRPr sz="1600"/>
          </a:p>
          <a:p>
            <a:pPr>
              <a:defRPr sz="900"/>
            </a:pPr>
          </a:p>
          <a:p>
            <a:pPr>
              <a:spcBef>
                <a:spcPts val="300"/>
              </a:spcBef>
              <a:defRPr sz="1600"/>
            </a:pPr>
            <a:r>
              <a:t>	So if Newton still ruled, E - V would be the electron's kinetic energy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	AND as Newton said kinetic energy = 1/2 mv</a:t>
            </a:r>
            <a:r>
              <a:rPr b="1" baseline="30000"/>
              <a:t>2</a:t>
            </a:r>
            <a:r>
              <a:t> it couldn't be negative!</a:t>
            </a:r>
          </a:p>
          <a:p>
            <a:pPr/>
          </a:p>
          <a:p>
            <a:pPr>
              <a:defRPr sz="1800"/>
            </a:pPr>
            <a:r>
              <a:t>But kinetic energy is not central to QM!  While potential energy still is (the V):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</a:t>
            </a:r>
            <a:r>
              <a:rPr sz="1600"/>
              <a:t>Electron potential energy rises when moves from region with net positive charge 				to region with net negative charge</a:t>
            </a:r>
            <a:endParaRPr sz="1200"/>
          </a:p>
          <a:p>
            <a:pPr>
              <a:spcBef>
                <a:spcPts val="300"/>
              </a:spcBef>
              <a:defRPr sz="1600"/>
            </a:pPr>
            <a:r>
              <a:t>	</a:t>
            </a:r>
          </a:p>
          <a:p>
            <a:pPr>
              <a:spcBef>
                <a:spcPts val="300"/>
              </a:spcBef>
              <a:defRPr sz="1600"/>
            </a:pPr>
            <a:r>
              <a:t>	More negative charge, more potential energy!  Eventually might exceed E</a:t>
            </a:r>
          </a:p>
          <a:p>
            <a:pPr>
              <a:defRPr sz="1200"/>
            </a:pPr>
          </a:p>
          <a:p>
            <a:pPr algn="ctr">
              <a:spcBef>
                <a:spcPts val="300"/>
              </a:spcBef>
              <a:defRPr sz="1600">
                <a:solidFill>
                  <a:srgbClr val="FFCC00"/>
                </a:solidFill>
              </a:defRPr>
            </a:pPr>
            <a:r>
              <a:t>Electron sure doesn't WANT to go there, but doesn't mean can't happen!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58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Would then have to use exponential solutions:</a:t>
            </a:r>
          </a:p>
        </p:txBody>
      </p:sp>
      <p:sp>
        <p:nvSpPr>
          <p:cNvPr id="759" name="Rectangle 3"/>
          <p:cNvSpPr txBox="1"/>
          <p:nvPr>
            <p:ph type="body" idx="1"/>
          </p:nvPr>
        </p:nvSpPr>
        <p:spPr>
          <a:xfrm>
            <a:off x="228600" y="914400"/>
            <a:ext cx="8534400" cy="5334000"/>
          </a:xfrm>
          <a:prstGeom prst="rect">
            <a:avLst/>
          </a:prstGeom>
        </p:spPr>
        <p:txBody>
          <a:bodyPr/>
          <a:lstStyle/>
          <a:p>
            <a:pPr defTabSz="877823">
              <a:defRPr sz="1727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Ψ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(x) = B e </a:t>
            </a:r>
            <a:r>
              <a:rPr b="1" baseline="29916">
                <a:latin typeface="Tahoma"/>
                <a:ea typeface="Tahoma"/>
                <a:cs typeface="Tahoma"/>
                <a:sym typeface="Tahoma"/>
              </a:rPr>
              <a:t>+ k x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   OR   </a:t>
            </a:r>
            <a:r>
              <a:t>Ψ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(x) = C e </a:t>
            </a:r>
            <a:r>
              <a:rPr b="1" baseline="29916">
                <a:latin typeface="Tahoma"/>
                <a:ea typeface="Tahoma"/>
                <a:cs typeface="Tahoma"/>
                <a:sym typeface="Tahoma"/>
              </a:rPr>
              <a:t>- k x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  	where k = √ [2 m (V-E) / h </a:t>
            </a:r>
            <a:r>
              <a:rPr b="1" baseline="-25791">
                <a:latin typeface="Tahoma"/>
                <a:ea typeface="Tahoma"/>
                <a:cs typeface="Tahoma"/>
                <a:sym typeface="Tahoma"/>
              </a:rPr>
              <a:t>bar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baseline="29916"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] </a:t>
            </a:r>
            <a:endParaRPr>
              <a:latin typeface="Tahoma"/>
              <a:ea typeface="Tahoma"/>
              <a:cs typeface="Tahoma"/>
              <a:sym typeface="Tahoma"/>
            </a:endParaRPr>
          </a:p>
          <a:p>
            <a:pPr defTabSz="877823">
              <a:defRPr sz="1727">
                <a:solidFill>
                  <a:srgbClr val="FF9933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Remembering that this thing squared gives probability of finding electron at x:</a:t>
            </a:r>
          </a:p>
          <a:p>
            <a:pPr defTabSz="877823">
              <a:defRPr sz="1152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36"/>
              <a:t>First solution GROWS farther the electron goes </a:t>
            </a:r>
            <a:endParaRPr sz="1536"/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Electrons are MORE likely to be found deeper in repulsive region?</a:t>
            </a:r>
          </a:p>
          <a:p>
            <a:pPr defTabSz="877823">
              <a:defRPr sz="768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	Makes NO sense – the constant "B" must be 0!</a:t>
            </a:r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Second solution DECREASES farther the electron goes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3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 	Electrons are LESS likely to be found deeper in a repulsive region?</a:t>
            </a:r>
          </a:p>
          <a:p>
            <a:pPr defTabSz="877823">
              <a:defRPr sz="959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defRPr sz="1727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			</a:t>
            </a:r>
            <a:r>
              <a:rPr sz="1536"/>
              <a:t>Makes GOOD sense - constant C can be non-zero</a:t>
            </a:r>
            <a:endParaRPr sz="1536"/>
          </a:p>
          <a:p>
            <a:pPr defTabSz="877823"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defTabSz="877823">
              <a:spcBef>
                <a:spcPts val="500"/>
              </a:spcBef>
              <a:defRPr sz="1536"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This produces the phenomenon of:</a:t>
            </a:r>
            <a:r>
              <a:rPr>
                <a:solidFill>
                  <a:srgbClr val="FFCC00"/>
                </a:solidFill>
              </a:rPr>
              <a:t>  </a:t>
            </a:r>
            <a:r>
              <a:rPr sz="2304">
                <a:solidFill>
                  <a:srgbClr val="FFCC00"/>
                </a:solidFill>
              </a:rPr>
              <a:t>"Quantum Mechanical Tunneling"</a:t>
            </a:r>
            <a:r>
              <a:rPr sz="1727">
                <a:solidFill>
                  <a:srgbClr val="FFCC00"/>
                </a:solidFill>
              </a:rPr>
              <a:t> </a:t>
            </a:r>
            <a:endParaRPr sz="1727">
              <a:solidFill>
                <a:srgbClr val="FFCC00"/>
              </a:solidFill>
            </a:endParaRPr>
          </a:p>
          <a:p>
            <a:pPr algn="ctr" defTabSz="877823">
              <a:defRPr sz="1056">
                <a:solidFill>
                  <a:srgbClr val="FFCC00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</a:p>
          <a:p>
            <a:pPr algn="ctr" defTabSz="877823">
              <a:spcBef>
                <a:spcPts val="300"/>
              </a:spcBef>
              <a:defRPr sz="1536">
                <a:solidFill>
                  <a:srgbClr val="FFCC66"/>
                </a:solidFill>
                <a:effectLst>
                  <a:outerShdw sx="100000" sy="100000" kx="0" ky="0" algn="b" rotWithShape="0" blurRad="36576" dist="36576" dir="2700000">
                    <a:srgbClr val="000000"/>
                  </a:outerShdw>
                </a:effectLst>
              </a:defRPr>
            </a:pPr>
            <a:r>
              <a:t>Electrons tunneling INTO and even THROUGH otherwise insurmountable energy barriers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20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Nano</a:t>
            </a:r>
            <a:r>
              <a:rPr u="sng"/>
              <a:t>science</a:t>
            </a:r>
            <a:r>
              <a:t> vs. Micro</a:t>
            </a:r>
            <a:r>
              <a:rPr u="sng"/>
              <a:t>science</a:t>
            </a:r>
          </a:p>
        </p:txBody>
      </p:sp>
      <p:sp>
        <p:nvSpPr>
          <p:cNvPr id="121" name="Rectangle 3"/>
          <p:cNvSpPr txBox="1"/>
          <p:nvPr>
            <p:ph type="body" idx="1"/>
          </p:nvPr>
        </p:nvSpPr>
        <p:spPr>
          <a:xfrm>
            <a:off x="228600" y="1219200"/>
            <a:ext cx="8534400" cy="48768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But is the difference between Nano and Micro only in fabrication technologies?</a:t>
            </a:r>
          </a:p>
          <a:p>
            <a:pPr>
              <a:defRPr sz="2800"/>
            </a:pPr>
          </a:p>
          <a:p>
            <a:pPr>
              <a:defRPr sz="1800"/>
            </a:pPr>
            <a:r>
              <a:t>NO: I didn't quite finish up the topic of waves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There are still a couple more important wave behaviors left to cover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	Electron waves exhibit these particular behaviors VERY strongly 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	</a:t>
            </a:r>
            <a:r>
              <a:rPr>
                <a:solidFill>
                  <a:srgbClr val="FFCC00"/>
                </a:solidFill>
              </a:rPr>
              <a:t>THESE yield key differences between Nano</a:t>
            </a:r>
            <a:r>
              <a:rPr u="sng">
                <a:solidFill>
                  <a:srgbClr val="FFCC00"/>
                </a:solidFill>
              </a:rPr>
              <a:t>science</a:t>
            </a:r>
            <a:r>
              <a:rPr>
                <a:solidFill>
                  <a:srgbClr val="FFCC00"/>
                </a:solidFill>
              </a:rPr>
              <a:t> vs. Micro</a:t>
            </a:r>
            <a:r>
              <a:rPr u="sng">
                <a:solidFill>
                  <a:srgbClr val="FFCC00"/>
                </a:solidFill>
              </a:rPr>
              <a:t>science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762" name="Rectangle 2"/>
          <p:cNvSpPr txBox="1"/>
          <p:nvPr>
            <p:ph type="title"/>
          </p:nvPr>
        </p:nvSpPr>
        <p:spPr>
          <a:xfrm>
            <a:off x="304800" y="76200"/>
            <a:ext cx="8534400" cy="609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Through what thickness "barrier" can an electron tunnel?</a:t>
            </a:r>
          </a:p>
        </p:txBody>
      </p:sp>
      <p:sp>
        <p:nvSpPr>
          <p:cNvPr id="763" name="Rectangle 3"/>
          <p:cNvSpPr txBox="1"/>
          <p:nvPr>
            <p:ph type="body" idx="1"/>
          </p:nvPr>
        </p:nvSpPr>
        <p:spPr>
          <a:xfrm>
            <a:off x="228600" y="762000"/>
            <a:ext cx="87630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First make sure you understand these barriers!  They are due to charge interaction: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Matter on left or right: Lots of positive atom cores = happy place for electron to be!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Gap in middle is empty (or very different), NOT a happy place for an electron to be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So electrons face an "electrostatic" potential energy barrier:</a:t>
            </a:r>
            <a:endParaRPr sz="1000"/>
          </a:p>
          <a:p>
            <a:pPr>
              <a:defRPr sz="1800"/>
            </a:pPr>
            <a:r>
              <a:t>	</a:t>
            </a:r>
          </a:p>
        </p:txBody>
      </p:sp>
      <p:grpSp>
        <p:nvGrpSpPr>
          <p:cNvPr id="885" name="Group 132"/>
          <p:cNvGrpSpPr/>
          <p:nvPr/>
        </p:nvGrpSpPr>
        <p:grpSpPr>
          <a:xfrm>
            <a:off x="2514599" y="1295399"/>
            <a:ext cx="3352801" cy="1600201"/>
            <a:chOff x="0" y="0"/>
            <a:chExt cx="3352800" cy="1600200"/>
          </a:xfrm>
        </p:grpSpPr>
        <p:grpSp>
          <p:nvGrpSpPr>
            <p:cNvPr id="821" name="Group 75"/>
            <p:cNvGrpSpPr/>
            <p:nvPr/>
          </p:nvGrpSpPr>
          <p:grpSpPr>
            <a:xfrm>
              <a:off x="-1" y="762000"/>
              <a:ext cx="1143001" cy="838200"/>
              <a:chOff x="0" y="0"/>
              <a:chExt cx="1143000" cy="838200"/>
            </a:xfrm>
          </p:grpSpPr>
          <p:grpSp>
            <p:nvGrpSpPr>
              <p:cNvPr id="782" name="Group 36"/>
              <p:cNvGrpSpPr/>
              <p:nvPr/>
            </p:nvGrpSpPr>
            <p:grpSpPr>
              <a:xfrm>
                <a:off x="0" y="0"/>
                <a:ext cx="1143000" cy="228600"/>
                <a:chOff x="0" y="0"/>
                <a:chExt cx="1143000" cy="228600"/>
              </a:xfrm>
            </p:grpSpPr>
            <p:grpSp>
              <p:nvGrpSpPr>
                <p:cNvPr id="772" name="Group 26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767" name="Group 21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64" name="Oval 18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65" name="Line 19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66" name="Line 20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771" name="Group 2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68" name="Oval 2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69" name="Line 2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70" name="Line 2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781" name="Group 27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776" name="Group 28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73" name="Oval 29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74" name="Line 30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75" name="Line 31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780" name="Group 3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77" name="Oval 3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78" name="Line 3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79" name="Line 3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  <p:grpSp>
            <p:nvGrpSpPr>
              <p:cNvPr id="801" name="Group 37"/>
              <p:cNvGrpSpPr/>
              <p:nvPr/>
            </p:nvGrpSpPr>
            <p:grpSpPr>
              <a:xfrm>
                <a:off x="0" y="304800"/>
                <a:ext cx="1143000" cy="228600"/>
                <a:chOff x="0" y="0"/>
                <a:chExt cx="1143000" cy="228600"/>
              </a:xfrm>
            </p:grpSpPr>
            <p:grpSp>
              <p:nvGrpSpPr>
                <p:cNvPr id="791" name="Group 38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786" name="Group 39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83" name="Oval 40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84" name="Line 41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85" name="Line 42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790" name="Group 43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87" name="Oval 44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88" name="Line 45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89" name="Line 46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800" name="Group 47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795" name="Group 48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92" name="Oval 49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93" name="Line 50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94" name="Line 51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799" name="Group 5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796" name="Oval 5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97" name="Line 5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798" name="Line 5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  <p:grpSp>
            <p:nvGrpSpPr>
              <p:cNvPr id="820" name="Group 56"/>
              <p:cNvGrpSpPr/>
              <p:nvPr/>
            </p:nvGrpSpPr>
            <p:grpSpPr>
              <a:xfrm>
                <a:off x="0" y="609600"/>
                <a:ext cx="1143000" cy="228600"/>
                <a:chOff x="0" y="0"/>
                <a:chExt cx="1143000" cy="228600"/>
              </a:xfrm>
            </p:grpSpPr>
            <p:grpSp>
              <p:nvGrpSpPr>
                <p:cNvPr id="810" name="Group 57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05" name="Group 58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02" name="Oval 59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03" name="Line 60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04" name="Line 61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09" name="Group 6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06" name="Oval 6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07" name="Line 6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08" name="Line 6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819" name="Group 69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14" name="Group 70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11" name="Oval 68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12" name="Line 69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13" name="Line 70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18" name="Group 71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15" name="Oval 72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16" name="Line 73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17" name="Line 74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</p:grpSp>
        <p:grpSp>
          <p:nvGrpSpPr>
            <p:cNvPr id="879" name="Group 76"/>
            <p:cNvGrpSpPr/>
            <p:nvPr/>
          </p:nvGrpSpPr>
          <p:grpSpPr>
            <a:xfrm>
              <a:off x="2209800" y="762000"/>
              <a:ext cx="1143000" cy="838200"/>
              <a:chOff x="0" y="0"/>
              <a:chExt cx="1143000" cy="838200"/>
            </a:xfrm>
          </p:grpSpPr>
          <p:grpSp>
            <p:nvGrpSpPr>
              <p:cNvPr id="840" name="Group 77"/>
              <p:cNvGrpSpPr/>
              <p:nvPr/>
            </p:nvGrpSpPr>
            <p:grpSpPr>
              <a:xfrm>
                <a:off x="0" y="0"/>
                <a:ext cx="1143000" cy="228600"/>
                <a:chOff x="0" y="0"/>
                <a:chExt cx="1143000" cy="228600"/>
              </a:xfrm>
            </p:grpSpPr>
            <p:grpSp>
              <p:nvGrpSpPr>
                <p:cNvPr id="830" name="Group 78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25" name="Group 79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22" name="Oval 80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23" name="Line 81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24" name="Line 82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29" name="Group 83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26" name="Oval 84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27" name="Line 85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28" name="Line 86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839" name="Group 87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34" name="Group 88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31" name="Oval 89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32" name="Line 90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33" name="Line 91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38" name="Group 9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35" name="Oval 9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36" name="Line 9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37" name="Line 9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  <p:grpSp>
            <p:nvGrpSpPr>
              <p:cNvPr id="859" name="Group 96"/>
              <p:cNvGrpSpPr/>
              <p:nvPr/>
            </p:nvGrpSpPr>
            <p:grpSpPr>
              <a:xfrm>
                <a:off x="0" y="304800"/>
                <a:ext cx="1143000" cy="228600"/>
                <a:chOff x="0" y="0"/>
                <a:chExt cx="1143000" cy="228600"/>
              </a:xfrm>
            </p:grpSpPr>
            <p:grpSp>
              <p:nvGrpSpPr>
                <p:cNvPr id="849" name="Group 97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44" name="Group 98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41" name="Oval 99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42" name="Line 100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43" name="Line 101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48" name="Group 102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45" name="Oval 103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46" name="Line 104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47" name="Line 105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858" name="Group 106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53" name="Group 107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50" name="Oval 108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51" name="Line 109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52" name="Line 110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57" name="Group 111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54" name="Oval 112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55" name="Line 113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56" name="Line 114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  <p:grpSp>
            <p:nvGrpSpPr>
              <p:cNvPr id="878" name="Group 115"/>
              <p:cNvGrpSpPr/>
              <p:nvPr/>
            </p:nvGrpSpPr>
            <p:grpSpPr>
              <a:xfrm>
                <a:off x="0" y="609600"/>
                <a:ext cx="1143000" cy="228600"/>
                <a:chOff x="0" y="0"/>
                <a:chExt cx="1143000" cy="228600"/>
              </a:xfrm>
            </p:grpSpPr>
            <p:grpSp>
              <p:nvGrpSpPr>
                <p:cNvPr id="868" name="Group 116"/>
                <p:cNvGrpSpPr/>
                <p:nvPr/>
              </p:nvGrpSpPr>
              <p:grpSpPr>
                <a:xfrm>
                  <a:off x="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63" name="Group 117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60" name="Oval 118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61" name="Line 119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62" name="Line 120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67" name="Group 121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64" name="Oval 122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65" name="Line 123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66" name="Line 124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  <p:grpSp>
              <p:nvGrpSpPr>
                <p:cNvPr id="877" name="Group 125"/>
                <p:cNvGrpSpPr/>
                <p:nvPr/>
              </p:nvGrpSpPr>
              <p:grpSpPr>
                <a:xfrm>
                  <a:off x="609600" y="0"/>
                  <a:ext cx="533400" cy="228600"/>
                  <a:chOff x="0" y="0"/>
                  <a:chExt cx="533400" cy="228600"/>
                </a:xfrm>
              </p:grpSpPr>
              <p:grpSp>
                <p:nvGrpSpPr>
                  <p:cNvPr id="872" name="Group 126"/>
                  <p:cNvGrpSpPr/>
                  <p:nvPr/>
                </p:nvGrpSpPr>
                <p:grpSpPr>
                  <a:xfrm>
                    <a:off x="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69" name="Oval 127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70" name="Line 128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71" name="Line 129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  <p:grpSp>
                <p:nvGrpSpPr>
                  <p:cNvPr id="876" name="Group 130"/>
                  <p:cNvGrpSpPr/>
                  <p:nvPr/>
                </p:nvGrpSpPr>
                <p:grpSpPr>
                  <a:xfrm>
                    <a:off x="304800" y="0"/>
                    <a:ext cx="228600" cy="228600"/>
                    <a:chOff x="0" y="0"/>
                    <a:chExt cx="228600" cy="228600"/>
                  </a:xfrm>
                </p:grpSpPr>
                <p:sp>
                  <p:nvSpPr>
                    <p:cNvPr id="873" name="Oval 131"/>
                    <p:cNvSpPr/>
                    <p:nvPr/>
                  </p:nvSpPr>
                  <p:spPr>
                    <a:xfrm>
                      <a:off x="0" y="0"/>
                      <a:ext cx="228600" cy="228600"/>
                    </a:xfrm>
                    <a:prstGeom prst="ellipse">
                      <a:avLst/>
                    </a:prstGeom>
                    <a:noFill/>
                    <a:ln w="12700" cap="flat">
                      <a:solidFill>
                        <a:srgbClr val="FFFFFF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ctr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74" name="Line 132"/>
                    <p:cNvSpPr/>
                    <p:nvPr/>
                  </p:nvSpPr>
                  <p:spPr>
                    <a:xfrm>
                      <a:off x="38100" y="114300"/>
                      <a:ext cx="152400" cy="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  <p:sp>
                  <p:nvSpPr>
                    <p:cNvPr id="875" name="Line 133"/>
                    <p:cNvSpPr/>
                    <p:nvPr/>
                  </p:nvSpPr>
                  <p:spPr>
                    <a:xfrm flipH="1">
                      <a:off x="114300" y="38100"/>
                      <a:ext cx="1" cy="152400"/>
                    </a:xfrm>
                    <a:prstGeom prst="line">
                      <a:avLst/>
                    </a:prstGeom>
                    <a:noFill/>
                    <a:ln w="38100" cap="flat">
                      <a:solidFill>
                        <a:srgbClr val="FF0000"/>
                      </a:solidFill>
                      <a:prstDash val="solid"/>
                      <a:round/>
                    </a:ln>
                    <a:effectLst/>
                  </p:spPr>
                  <p:txBody>
                    <a:bodyPr wrap="square" lIns="45719" tIns="45719" rIns="45719" bIns="45719" numCol="1" anchor="t">
                      <a:noAutofit/>
                    </a:bodyPr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</a:p>
                  </p:txBody>
                </p:sp>
              </p:grpSp>
            </p:grpSp>
          </p:grpSp>
        </p:grpSp>
        <p:grpSp>
          <p:nvGrpSpPr>
            <p:cNvPr id="883" name="AutoShape 134"/>
            <p:cNvGrpSpPr/>
            <p:nvPr/>
          </p:nvGrpSpPr>
          <p:grpSpPr>
            <a:xfrm>
              <a:off x="1066800" y="228599"/>
              <a:ext cx="1344146" cy="381001"/>
              <a:chOff x="0" y="0"/>
              <a:chExt cx="1344145" cy="381000"/>
            </a:xfrm>
          </p:grpSpPr>
          <p:sp>
            <p:nvSpPr>
              <p:cNvPr id="880" name="Shape"/>
              <p:cNvSpPr/>
              <p:nvPr/>
            </p:nvSpPr>
            <p:spPr>
              <a:xfrm>
                <a:off x="0" y="0"/>
                <a:ext cx="1344146" cy="381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7633" y="21600"/>
                    </a:moveTo>
                    <a:lnTo>
                      <a:pt x="12784" y="14400"/>
                    </a:lnTo>
                    <a:lnTo>
                      <a:pt x="14988" y="14400"/>
                    </a:lnTo>
                    <a:lnTo>
                      <a:pt x="14988" y="14400"/>
                    </a:lnTo>
                    <a:cubicBezTo>
                      <a:pt x="13898" y="5770"/>
                      <a:pt x="10984" y="0"/>
                      <a:pt x="7714" y="0"/>
                    </a:cubicBezTo>
                    <a:lnTo>
                      <a:pt x="12123" y="0"/>
                    </a:lnTo>
                    <a:cubicBezTo>
                      <a:pt x="15392" y="0"/>
                      <a:pt x="18306" y="5770"/>
                      <a:pt x="19396" y="14400"/>
                    </a:cubicBezTo>
                    <a:lnTo>
                      <a:pt x="21600" y="14400"/>
                    </a:lnTo>
                    <a:close/>
                    <a:moveTo>
                      <a:pt x="9919" y="900"/>
                    </a:moveTo>
                    <a:lnTo>
                      <a:pt x="9919" y="900"/>
                    </a:lnTo>
                    <a:cubicBezTo>
                      <a:pt x="6649" y="3630"/>
                      <a:pt x="4408" y="12048"/>
                      <a:pt x="4408" y="21600"/>
                    </a:cubicBezTo>
                    <a:lnTo>
                      <a:pt x="0" y="21600"/>
                    </a:lnTo>
                    <a:cubicBezTo>
                      <a:pt x="0" y="9671"/>
                      <a:pt x="3454" y="0"/>
                      <a:pt x="7714" y="0"/>
                    </a:cubicBezTo>
                    <a:cubicBezTo>
                      <a:pt x="8461" y="0"/>
                      <a:pt x="9203" y="303"/>
                      <a:pt x="9919" y="900"/>
                    </a:cubicBezTo>
                    <a:close/>
                  </a:path>
                </a:pathLst>
              </a:custGeom>
              <a:solidFill>
                <a:srgbClr val="FFCC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81" name="Shape"/>
              <p:cNvSpPr/>
              <p:nvPr/>
            </p:nvSpPr>
            <p:spPr>
              <a:xfrm>
                <a:off x="0" y="0"/>
                <a:ext cx="617221" cy="381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900"/>
                    </a:moveTo>
                    <a:lnTo>
                      <a:pt x="21600" y="900"/>
                    </a:lnTo>
                    <a:cubicBezTo>
                      <a:pt x="14480" y="3630"/>
                      <a:pt x="9600" y="12048"/>
                      <a:pt x="9600" y="21600"/>
                    </a:cubicBezTo>
                    <a:lnTo>
                      <a:pt x="0" y="21600"/>
                    </a:lnTo>
                    <a:cubicBezTo>
                      <a:pt x="0" y="9671"/>
                      <a:pt x="7522" y="0"/>
                      <a:pt x="16800" y="0"/>
                    </a:cubicBezTo>
                    <a:cubicBezTo>
                      <a:pt x="18425" y="0"/>
                      <a:pt x="20042" y="303"/>
                      <a:pt x="21600" y="900"/>
                    </a:cubicBez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882" name="Line"/>
              <p:cNvSpPr/>
              <p:nvPr/>
            </p:nvSpPr>
            <p:spPr>
              <a:xfrm>
                <a:off x="0" y="0"/>
                <a:ext cx="1344146" cy="3810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9919" y="900"/>
                    </a:moveTo>
                    <a:lnTo>
                      <a:pt x="9919" y="900"/>
                    </a:lnTo>
                    <a:cubicBezTo>
                      <a:pt x="6649" y="3630"/>
                      <a:pt x="4408" y="12048"/>
                      <a:pt x="4408" y="21600"/>
                    </a:cubicBezTo>
                    <a:lnTo>
                      <a:pt x="0" y="21600"/>
                    </a:lnTo>
                    <a:cubicBezTo>
                      <a:pt x="0" y="9671"/>
                      <a:pt x="3454" y="0"/>
                      <a:pt x="7714" y="0"/>
                    </a:cubicBezTo>
                    <a:lnTo>
                      <a:pt x="12123" y="0"/>
                    </a:lnTo>
                    <a:cubicBezTo>
                      <a:pt x="15392" y="0"/>
                      <a:pt x="18306" y="5770"/>
                      <a:pt x="19396" y="14400"/>
                    </a:cubicBezTo>
                    <a:lnTo>
                      <a:pt x="21600" y="14400"/>
                    </a:lnTo>
                    <a:lnTo>
                      <a:pt x="17633" y="21600"/>
                    </a:lnTo>
                    <a:lnTo>
                      <a:pt x="12784" y="14400"/>
                    </a:lnTo>
                    <a:lnTo>
                      <a:pt x="14988" y="14400"/>
                    </a:lnTo>
                    <a:lnTo>
                      <a:pt x="14988" y="14400"/>
                    </a:lnTo>
                    <a:cubicBezTo>
                      <a:pt x="13898" y="5770"/>
                      <a:pt x="10984" y="0"/>
                      <a:pt x="7714" y="0"/>
                    </a:cubicBezTo>
                  </a:path>
                </a:pathLst>
              </a:custGeom>
              <a:noFill/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884" name="Rectangle 122"/>
            <p:cNvSpPr/>
            <p:nvPr/>
          </p:nvSpPr>
          <p:spPr>
            <a:xfrm>
              <a:off x="1524000" y="-1"/>
              <a:ext cx="381000" cy="76201"/>
            </a:xfrm>
            <a:prstGeom prst="rect">
              <a:avLst/>
            </a:prstGeom>
            <a:solidFill>
              <a:schemeClr val="accent1"/>
            </a:solidFill>
            <a:ln w="127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86" name="Line 5"/>
          <p:cNvSpPr/>
          <p:nvPr/>
        </p:nvSpPr>
        <p:spPr>
          <a:xfrm>
            <a:off x="2819400" y="6034087"/>
            <a:ext cx="914400" cy="1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7" name="Line 6"/>
          <p:cNvSpPr/>
          <p:nvPr/>
        </p:nvSpPr>
        <p:spPr>
          <a:xfrm flipV="1">
            <a:off x="3733800" y="5119687"/>
            <a:ext cx="0" cy="914401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8" name="Line 7"/>
          <p:cNvSpPr/>
          <p:nvPr/>
        </p:nvSpPr>
        <p:spPr>
          <a:xfrm>
            <a:off x="3733800" y="5119687"/>
            <a:ext cx="990600" cy="1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9" name="Line 8"/>
          <p:cNvSpPr/>
          <p:nvPr/>
        </p:nvSpPr>
        <p:spPr>
          <a:xfrm>
            <a:off x="4724400" y="5119687"/>
            <a:ext cx="0" cy="914401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0" name="Line 9"/>
          <p:cNvSpPr/>
          <p:nvPr/>
        </p:nvSpPr>
        <p:spPr>
          <a:xfrm>
            <a:off x="4724400" y="6034087"/>
            <a:ext cx="762000" cy="1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1" name="Line 10"/>
          <p:cNvSpPr/>
          <p:nvPr/>
        </p:nvSpPr>
        <p:spPr>
          <a:xfrm>
            <a:off x="2819400" y="5576887"/>
            <a:ext cx="762000" cy="1"/>
          </a:xfrm>
          <a:prstGeom prst="line">
            <a:avLst/>
          </a:prstGeom>
          <a:ln w="38100">
            <a:solidFill>
              <a:srgbClr val="CC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2" name="Text Box 14"/>
          <p:cNvSpPr txBox="1"/>
          <p:nvPr/>
        </p:nvSpPr>
        <p:spPr>
          <a:xfrm>
            <a:off x="1219200" y="5334000"/>
            <a:ext cx="1676400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CFFFF"/>
                </a:solidFill>
              </a:defRPr>
            </a:pPr>
            <a:r>
              <a:t>E </a:t>
            </a:r>
            <a:r>
              <a:rPr baseline="-25000"/>
              <a:t>total electron</a:t>
            </a:r>
          </a:p>
        </p:txBody>
      </p:sp>
      <p:sp>
        <p:nvSpPr>
          <p:cNvPr id="893" name="Text Box 15"/>
          <p:cNvSpPr txBox="1"/>
          <p:nvPr/>
        </p:nvSpPr>
        <p:spPr>
          <a:xfrm>
            <a:off x="4876800" y="4891087"/>
            <a:ext cx="1752600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</a:defRPr>
            </a:pPr>
            <a:r>
              <a:t>E = V </a:t>
            </a:r>
            <a:r>
              <a:rPr baseline="-25000"/>
              <a:t>barrier</a:t>
            </a:r>
          </a:p>
        </p:txBody>
      </p:sp>
      <p:sp>
        <p:nvSpPr>
          <p:cNvPr id="894" name="Text Box 17"/>
          <p:cNvSpPr txBox="1"/>
          <p:nvPr/>
        </p:nvSpPr>
        <p:spPr>
          <a:xfrm>
            <a:off x="5486400" y="5881687"/>
            <a:ext cx="1752600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/>
            <a:r>
              <a:t>E = 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"A Hands-on Introduction to Nanoscience: WeCanFigureThisOut.org/NANO/Nano_home.htm</a:t>
            </a:r>
          </a:p>
        </p:txBody>
      </p:sp>
      <p:sp>
        <p:nvSpPr>
          <p:cNvPr id="897" name="Rectangle 2"/>
          <p:cNvSpPr txBox="1"/>
          <p:nvPr>
            <p:ph type="title"/>
          </p:nvPr>
        </p:nvSpPr>
        <p:spPr>
          <a:xfrm>
            <a:off x="304800" y="76200"/>
            <a:ext cx="8534400" cy="609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If Sir Isaac Newton were still in charge:</a:t>
            </a:r>
          </a:p>
        </p:txBody>
      </p:sp>
      <p:sp>
        <p:nvSpPr>
          <p:cNvPr id="898" name="Rectangle 3"/>
          <p:cNvSpPr txBox="1"/>
          <p:nvPr>
            <p:ph type="body" sz="quarter" idx="1"/>
          </p:nvPr>
        </p:nvSpPr>
        <p:spPr>
          <a:xfrm>
            <a:off x="228600" y="5638800"/>
            <a:ext cx="8763000" cy="533400"/>
          </a:xfrm>
          <a:prstGeom prst="rect">
            <a:avLst/>
          </a:prstGeom>
        </p:spPr>
        <p:txBody>
          <a:bodyPr/>
          <a:lstStyle>
            <a:lvl1pPr>
              <a:defRPr b="1" sz="1800">
                <a:solidFill>
                  <a:srgbClr val="FFCC00"/>
                </a:solidFill>
              </a:defRPr>
            </a:lvl1pPr>
          </a:lstStyle>
          <a:p>
            <a:pPr/>
            <a:r>
              <a:t>Newton: "Can't go through barrier, must have enough energy to go over!"</a:t>
            </a:r>
          </a:p>
        </p:txBody>
      </p:sp>
      <p:sp>
        <p:nvSpPr>
          <p:cNvPr id="899" name="Line 5"/>
          <p:cNvSpPr/>
          <p:nvPr/>
        </p:nvSpPr>
        <p:spPr>
          <a:xfrm>
            <a:off x="3733800" y="5054600"/>
            <a:ext cx="9144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0" name="Line 6"/>
          <p:cNvSpPr/>
          <p:nvPr/>
        </p:nvSpPr>
        <p:spPr>
          <a:xfrm flipV="1">
            <a:off x="4648199" y="2895600"/>
            <a:ext cx="1" cy="2144714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1" name="Line 7"/>
          <p:cNvSpPr/>
          <p:nvPr/>
        </p:nvSpPr>
        <p:spPr>
          <a:xfrm>
            <a:off x="4648200" y="2895600"/>
            <a:ext cx="19812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2" name="Line 8"/>
          <p:cNvSpPr/>
          <p:nvPr/>
        </p:nvSpPr>
        <p:spPr>
          <a:xfrm>
            <a:off x="6629399" y="2895600"/>
            <a:ext cx="1" cy="2144714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3" name="Line 9"/>
          <p:cNvSpPr/>
          <p:nvPr/>
        </p:nvSpPr>
        <p:spPr>
          <a:xfrm>
            <a:off x="6629400" y="5054600"/>
            <a:ext cx="7620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4" name="Text Box 14"/>
          <p:cNvSpPr txBox="1"/>
          <p:nvPr/>
        </p:nvSpPr>
        <p:spPr>
          <a:xfrm>
            <a:off x="1905000" y="3363912"/>
            <a:ext cx="1676400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CFFFF"/>
                </a:solidFill>
              </a:defRPr>
            </a:pPr>
            <a:r>
              <a:t>E </a:t>
            </a:r>
            <a:r>
              <a:rPr baseline="-25000"/>
              <a:t>total electron 1</a:t>
            </a:r>
          </a:p>
        </p:txBody>
      </p:sp>
      <p:sp>
        <p:nvSpPr>
          <p:cNvPr id="905" name="Text Box 15"/>
          <p:cNvSpPr txBox="1"/>
          <p:nvPr/>
        </p:nvSpPr>
        <p:spPr>
          <a:xfrm>
            <a:off x="6781800" y="2667000"/>
            <a:ext cx="1752600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</a:defRPr>
            </a:pPr>
            <a:r>
              <a:t>E = V </a:t>
            </a:r>
            <a:r>
              <a:rPr baseline="-25000"/>
              <a:t>barrier</a:t>
            </a:r>
          </a:p>
        </p:txBody>
      </p:sp>
      <p:sp>
        <p:nvSpPr>
          <p:cNvPr id="906" name="Text Box 17"/>
          <p:cNvSpPr txBox="1"/>
          <p:nvPr/>
        </p:nvSpPr>
        <p:spPr>
          <a:xfrm>
            <a:off x="7467600" y="4902200"/>
            <a:ext cx="1752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/>
            <a:r>
              <a:t>E = 0</a:t>
            </a:r>
          </a:p>
        </p:txBody>
      </p:sp>
      <p:sp>
        <p:nvSpPr>
          <p:cNvPr id="907" name="U-Turn Arrow 132"/>
          <p:cNvSpPr/>
          <p:nvPr/>
        </p:nvSpPr>
        <p:spPr>
          <a:xfrm flipH="1" rot="5400000">
            <a:off x="3856037" y="3089275"/>
            <a:ext cx="288926" cy="8382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3134"/>
                </a:lnTo>
                <a:cubicBezTo>
                  <a:pt x="0" y="1403"/>
                  <a:pt x="4071" y="0"/>
                  <a:pt x="9093" y="0"/>
                </a:cubicBezTo>
                <a:cubicBezTo>
                  <a:pt x="14115" y="0"/>
                  <a:pt x="18185" y="1403"/>
                  <a:pt x="18185" y="3134"/>
                </a:cubicBezTo>
                <a:lnTo>
                  <a:pt x="18185" y="12861"/>
                </a:lnTo>
                <a:lnTo>
                  <a:pt x="21600" y="12861"/>
                </a:lnTo>
                <a:lnTo>
                  <a:pt x="16200" y="16200"/>
                </a:lnTo>
                <a:lnTo>
                  <a:pt x="10800" y="12861"/>
                </a:lnTo>
                <a:lnTo>
                  <a:pt x="14215" y="12861"/>
                </a:lnTo>
                <a:lnTo>
                  <a:pt x="14215" y="3134"/>
                </a:lnTo>
                <a:cubicBezTo>
                  <a:pt x="14215" y="2159"/>
                  <a:pt x="11921" y="1369"/>
                  <a:pt x="9093" y="1369"/>
                </a:cubicBezTo>
                <a:cubicBezTo>
                  <a:pt x="6264" y="1369"/>
                  <a:pt x="3971" y="2159"/>
                  <a:pt x="3971" y="3134"/>
                </a:cubicBezTo>
                <a:lnTo>
                  <a:pt x="3971" y="2160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8" name="Text Box 14"/>
          <p:cNvSpPr txBox="1"/>
          <p:nvPr/>
        </p:nvSpPr>
        <p:spPr>
          <a:xfrm>
            <a:off x="1828800" y="4824412"/>
            <a:ext cx="2590800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0">
                <a:solidFill>
                  <a:srgbClr val="FFCC00"/>
                </a:solidFill>
              </a:defRPr>
            </a:lvl1pPr>
          </a:lstStyle>
          <a:p>
            <a:pPr/>
            <a:r>
              <a:t>Potential Energy</a:t>
            </a:r>
          </a:p>
        </p:txBody>
      </p:sp>
      <p:sp>
        <p:nvSpPr>
          <p:cNvPr id="909" name="Straight Arrow Connector 136"/>
          <p:cNvSpPr/>
          <p:nvPr/>
        </p:nvSpPr>
        <p:spPr>
          <a:xfrm>
            <a:off x="3581400" y="2362200"/>
            <a:ext cx="4572001" cy="1588"/>
          </a:xfrm>
          <a:prstGeom prst="line">
            <a:avLst/>
          </a:prstGeom>
          <a:ln w="57150"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0" name="Text Box 14"/>
          <p:cNvSpPr txBox="1"/>
          <p:nvPr/>
        </p:nvSpPr>
        <p:spPr>
          <a:xfrm>
            <a:off x="1905000" y="2133600"/>
            <a:ext cx="1676400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CFFFF"/>
                </a:solidFill>
              </a:defRPr>
            </a:pPr>
            <a:r>
              <a:t>E </a:t>
            </a:r>
            <a:r>
              <a:rPr baseline="-25000"/>
              <a:t>total electron 2</a:t>
            </a:r>
          </a:p>
        </p:txBody>
      </p:sp>
      <p:sp>
        <p:nvSpPr>
          <p:cNvPr id="911" name="Left Brace 139"/>
          <p:cNvSpPr/>
          <p:nvPr/>
        </p:nvSpPr>
        <p:spPr>
          <a:xfrm>
            <a:off x="1371600" y="3668712"/>
            <a:ext cx="381000" cy="129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363"/>
                  <a:pt x="10800" y="21071"/>
                </a:cubicBezTo>
                <a:lnTo>
                  <a:pt x="10800" y="11329"/>
                </a:lnTo>
                <a:cubicBezTo>
                  <a:pt x="10800" y="11037"/>
                  <a:pt x="5965" y="10800"/>
                  <a:pt x="0" y="10800"/>
                </a:cubicBezTo>
                <a:cubicBezTo>
                  <a:pt x="5965" y="10800"/>
                  <a:pt x="10800" y="10563"/>
                  <a:pt x="10800" y="10271"/>
                </a:cubicBezTo>
                <a:lnTo>
                  <a:pt x="10800" y="529"/>
                </a:lnTo>
                <a:cubicBezTo>
                  <a:pt x="10800" y="237"/>
                  <a:pt x="15635" y="0"/>
                  <a:pt x="21600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2" name="Text Box 14"/>
          <p:cNvSpPr txBox="1"/>
          <p:nvPr/>
        </p:nvSpPr>
        <p:spPr>
          <a:xfrm>
            <a:off x="381000" y="3973512"/>
            <a:ext cx="259080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0">
                <a:solidFill>
                  <a:srgbClr val="66CCFF"/>
                </a:solidFill>
              </a:defRPr>
            </a:pPr>
            <a:r>
              <a:t>Kinetic </a:t>
            </a:r>
            <a:endParaRPr>
              <a:solidFill>
                <a:srgbClr val="FFFFFF"/>
              </a:solidFill>
            </a:endParaRPr>
          </a:p>
          <a:p>
            <a:pPr>
              <a:defRPr b="0">
                <a:solidFill>
                  <a:srgbClr val="66CCFF"/>
                </a:solidFill>
              </a:defRPr>
            </a:pPr>
            <a:r>
              <a:t>Energy</a:t>
            </a:r>
          </a:p>
        </p:txBody>
      </p:sp>
      <p:pic>
        <p:nvPicPr>
          <p:cNvPr id="913" name="Picture 141" descr="Picture 14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7200" y="762000"/>
            <a:ext cx="1077913" cy="1143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916" name="Rectangle 2"/>
          <p:cNvSpPr txBox="1"/>
          <p:nvPr>
            <p:ph type="title"/>
          </p:nvPr>
        </p:nvSpPr>
        <p:spPr>
          <a:xfrm>
            <a:off x="304800" y="76200"/>
            <a:ext cx="8534400" cy="609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But with Erwin Schrodinger in charge:</a:t>
            </a:r>
          </a:p>
        </p:txBody>
      </p:sp>
      <p:sp>
        <p:nvSpPr>
          <p:cNvPr id="917" name="Rectangle 3"/>
          <p:cNvSpPr txBox="1"/>
          <p:nvPr>
            <p:ph type="body" sz="quarter" idx="1"/>
          </p:nvPr>
        </p:nvSpPr>
        <p:spPr>
          <a:xfrm>
            <a:off x="228600" y="5638800"/>
            <a:ext cx="8763000" cy="533400"/>
          </a:xfrm>
          <a:prstGeom prst="rect">
            <a:avLst/>
          </a:prstGeom>
        </p:spPr>
        <p:txBody>
          <a:bodyPr/>
          <a:lstStyle>
            <a:lvl1pPr algn="ctr">
              <a:defRPr b="1" sz="1800">
                <a:solidFill>
                  <a:srgbClr val="FFCC00"/>
                </a:solidFill>
              </a:defRPr>
            </a:lvl1pPr>
          </a:lstStyle>
          <a:p>
            <a:pPr/>
            <a:r>
              <a:t>Schrodinger: "No Problemo!"</a:t>
            </a:r>
          </a:p>
        </p:txBody>
      </p:sp>
      <p:sp>
        <p:nvSpPr>
          <p:cNvPr id="918" name="Line 5"/>
          <p:cNvSpPr/>
          <p:nvPr/>
        </p:nvSpPr>
        <p:spPr>
          <a:xfrm>
            <a:off x="3733800" y="5054600"/>
            <a:ext cx="9144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19" name="Line 6"/>
          <p:cNvSpPr/>
          <p:nvPr/>
        </p:nvSpPr>
        <p:spPr>
          <a:xfrm flipV="1">
            <a:off x="4648199" y="2895600"/>
            <a:ext cx="1" cy="2144714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0" name="Line 7"/>
          <p:cNvSpPr/>
          <p:nvPr/>
        </p:nvSpPr>
        <p:spPr>
          <a:xfrm>
            <a:off x="4648200" y="2895600"/>
            <a:ext cx="19812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1" name="Line 8"/>
          <p:cNvSpPr/>
          <p:nvPr/>
        </p:nvSpPr>
        <p:spPr>
          <a:xfrm>
            <a:off x="6629399" y="2895600"/>
            <a:ext cx="1" cy="2144714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2" name="Line 9"/>
          <p:cNvSpPr/>
          <p:nvPr/>
        </p:nvSpPr>
        <p:spPr>
          <a:xfrm>
            <a:off x="6629400" y="5054600"/>
            <a:ext cx="762000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3" name="Text Box 14"/>
          <p:cNvSpPr txBox="1"/>
          <p:nvPr/>
        </p:nvSpPr>
        <p:spPr>
          <a:xfrm>
            <a:off x="1905000" y="3363912"/>
            <a:ext cx="1676400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CFFFF"/>
                </a:solidFill>
              </a:defRPr>
            </a:pPr>
            <a:r>
              <a:t>E </a:t>
            </a:r>
            <a:r>
              <a:rPr baseline="-25000"/>
              <a:t>total electron 1</a:t>
            </a:r>
          </a:p>
        </p:txBody>
      </p:sp>
      <p:sp>
        <p:nvSpPr>
          <p:cNvPr id="924" name="Text Box 15"/>
          <p:cNvSpPr txBox="1"/>
          <p:nvPr/>
        </p:nvSpPr>
        <p:spPr>
          <a:xfrm>
            <a:off x="6781800" y="2667000"/>
            <a:ext cx="1752600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CC00"/>
                </a:solidFill>
              </a:defRPr>
            </a:pPr>
            <a:r>
              <a:t>E = V </a:t>
            </a:r>
            <a:r>
              <a:rPr baseline="-25000"/>
              <a:t>barrier</a:t>
            </a:r>
          </a:p>
        </p:txBody>
      </p:sp>
      <p:sp>
        <p:nvSpPr>
          <p:cNvPr id="925" name="Text Box 17"/>
          <p:cNvSpPr txBox="1"/>
          <p:nvPr/>
        </p:nvSpPr>
        <p:spPr>
          <a:xfrm>
            <a:off x="7467600" y="4902200"/>
            <a:ext cx="1752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/>
            <a:r>
              <a:t>E = 0</a:t>
            </a:r>
          </a:p>
        </p:txBody>
      </p:sp>
      <p:sp>
        <p:nvSpPr>
          <p:cNvPr id="926" name="Text Box 14"/>
          <p:cNvSpPr txBox="1"/>
          <p:nvPr/>
        </p:nvSpPr>
        <p:spPr>
          <a:xfrm>
            <a:off x="1828800" y="4824412"/>
            <a:ext cx="2590800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0">
                <a:solidFill>
                  <a:srgbClr val="FFCC00"/>
                </a:solidFill>
              </a:defRPr>
            </a:lvl1pPr>
          </a:lstStyle>
          <a:p>
            <a:pPr/>
            <a:r>
              <a:t>Potential Energy</a:t>
            </a:r>
          </a:p>
        </p:txBody>
      </p:sp>
      <p:sp>
        <p:nvSpPr>
          <p:cNvPr id="927" name="Straight Arrow Connector 136"/>
          <p:cNvSpPr/>
          <p:nvPr/>
        </p:nvSpPr>
        <p:spPr>
          <a:xfrm>
            <a:off x="3581399" y="3656012"/>
            <a:ext cx="1066801" cy="1588"/>
          </a:xfrm>
          <a:prstGeom prst="line">
            <a:avLst/>
          </a:prstGeom>
          <a:ln w="57150"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8" name="Text Box 14"/>
          <p:cNvSpPr txBox="1"/>
          <p:nvPr/>
        </p:nvSpPr>
        <p:spPr>
          <a:xfrm>
            <a:off x="1905000" y="2133600"/>
            <a:ext cx="1676400" cy="4142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CCFFFF"/>
                </a:solidFill>
              </a:defRPr>
            </a:pPr>
            <a:r>
              <a:t>E </a:t>
            </a:r>
            <a:r>
              <a:rPr baseline="-25000"/>
              <a:t>total electron 2</a:t>
            </a:r>
          </a:p>
        </p:txBody>
      </p:sp>
      <p:sp>
        <p:nvSpPr>
          <p:cNvPr id="929" name="Left Brace 139"/>
          <p:cNvSpPr/>
          <p:nvPr/>
        </p:nvSpPr>
        <p:spPr>
          <a:xfrm>
            <a:off x="1371600" y="3668712"/>
            <a:ext cx="381000" cy="1295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15635" y="21600"/>
                  <a:pt x="10800" y="21363"/>
                  <a:pt x="10800" y="21071"/>
                </a:cubicBezTo>
                <a:lnTo>
                  <a:pt x="10800" y="11329"/>
                </a:lnTo>
                <a:cubicBezTo>
                  <a:pt x="10800" y="11037"/>
                  <a:pt x="5965" y="10800"/>
                  <a:pt x="0" y="10800"/>
                </a:cubicBezTo>
                <a:cubicBezTo>
                  <a:pt x="5965" y="10800"/>
                  <a:pt x="10800" y="10563"/>
                  <a:pt x="10800" y="10271"/>
                </a:cubicBezTo>
                <a:lnTo>
                  <a:pt x="10800" y="529"/>
                </a:lnTo>
                <a:cubicBezTo>
                  <a:pt x="10800" y="237"/>
                  <a:pt x="15635" y="0"/>
                  <a:pt x="21600" y="0"/>
                </a:cubicBezTo>
              </a:path>
            </a:pathLst>
          </a:custGeom>
          <a:ln w="381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0" name="Text Box 14"/>
          <p:cNvSpPr txBox="1"/>
          <p:nvPr/>
        </p:nvSpPr>
        <p:spPr>
          <a:xfrm>
            <a:off x="381000" y="3973512"/>
            <a:ext cx="2590800" cy="65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0">
                <a:solidFill>
                  <a:srgbClr val="66CCFF"/>
                </a:solidFill>
              </a:defRPr>
            </a:pPr>
            <a:r>
              <a:t>Kinetic </a:t>
            </a:r>
            <a:endParaRPr>
              <a:solidFill>
                <a:srgbClr val="FFFFFF"/>
              </a:solidFill>
            </a:endParaRPr>
          </a:p>
          <a:p>
            <a:pPr>
              <a:defRPr b="0">
                <a:solidFill>
                  <a:srgbClr val="66CCFF"/>
                </a:solidFill>
              </a:defRPr>
            </a:pPr>
            <a:r>
              <a:t>Energy</a:t>
            </a:r>
          </a:p>
        </p:txBody>
      </p:sp>
      <p:pic>
        <p:nvPicPr>
          <p:cNvPr id="931" name="Picture 19" descr="Picture 1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7200" y="752475"/>
            <a:ext cx="889000" cy="1228725"/>
          </a:xfrm>
          <a:prstGeom prst="rect">
            <a:avLst/>
          </a:prstGeom>
          <a:ln w="12700">
            <a:miter lim="400000"/>
          </a:ln>
        </p:spPr>
      </p:pic>
      <p:sp>
        <p:nvSpPr>
          <p:cNvPr id="932" name="Straight Arrow Connector 21"/>
          <p:cNvSpPr/>
          <p:nvPr/>
        </p:nvSpPr>
        <p:spPr>
          <a:xfrm>
            <a:off x="3581400" y="2362200"/>
            <a:ext cx="4572001" cy="1588"/>
          </a:xfrm>
          <a:prstGeom prst="line">
            <a:avLst/>
          </a:prstGeom>
          <a:ln w="57150"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3" name="Straight Arrow Connector 22"/>
          <p:cNvSpPr/>
          <p:nvPr/>
        </p:nvSpPr>
        <p:spPr>
          <a:xfrm>
            <a:off x="6629399" y="3656012"/>
            <a:ext cx="1066801" cy="1588"/>
          </a:xfrm>
          <a:prstGeom prst="line">
            <a:avLst/>
          </a:prstGeom>
          <a:ln w="28575">
            <a:solidFill>
              <a:srgbClr val="FFFFFF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4" name="Straight Connector 24"/>
          <p:cNvSpPr/>
          <p:nvPr/>
        </p:nvSpPr>
        <p:spPr>
          <a:xfrm>
            <a:off x="4724400" y="3657600"/>
            <a:ext cx="685801" cy="1589"/>
          </a:xfrm>
          <a:prstGeom prst="line">
            <a:avLst/>
          </a:prstGeom>
          <a:ln w="57150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5" name="Straight Connector 27"/>
          <p:cNvSpPr/>
          <p:nvPr/>
        </p:nvSpPr>
        <p:spPr>
          <a:xfrm>
            <a:off x="5461000" y="3657600"/>
            <a:ext cx="533401" cy="1589"/>
          </a:xfrm>
          <a:prstGeom prst="line">
            <a:avLst/>
          </a:prstGeom>
          <a:ln w="38100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6" name="Straight Connector 28"/>
          <p:cNvSpPr/>
          <p:nvPr/>
        </p:nvSpPr>
        <p:spPr>
          <a:xfrm>
            <a:off x="6019800" y="3657600"/>
            <a:ext cx="533401" cy="1589"/>
          </a:xfrm>
          <a:prstGeom prst="line">
            <a:avLst/>
          </a:prstGeom>
          <a:ln w="28575">
            <a:solidFill>
              <a:srgbClr val="FFFFFF"/>
            </a:solidFill>
            <a:prstDash val="dash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7" name="Straight Connector 31"/>
          <p:cNvSpPr/>
          <p:nvPr/>
        </p:nvSpPr>
        <p:spPr>
          <a:xfrm>
            <a:off x="380999" y="3962400"/>
            <a:ext cx="838202" cy="685800"/>
          </a:xfrm>
          <a:prstGeom prst="line">
            <a:avLst/>
          </a:prstGeom>
          <a:ln w="38100">
            <a:solidFill>
              <a:srgbClr val="66CC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8" name="Straight Connector 32"/>
          <p:cNvSpPr/>
          <p:nvPr/>
        </p:nvSpPr>
        <p:spPr>
          <a:xfrm flipV="1">
            <a:off x="381000" y="3962399"/>
            <a:ext cx="762001" cy="685802"/>
          </a:xfrm>
          <a:prstGeom prst="line">
            <a:avLst/>
          </a:prstGeom>
          <a:ln w="38100">
            <a:solidFill>
              <a:srgbClr val="66CC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So, proceeding with "tunneling" calculation:</a:t>
            </a:r>
          </a:p>
        </p:txBody>
      </p:sp>
      <p:sp>
        <p:nvSpPr>
          <p:cNvPr id="941" name="Rectangle 3"/>
          <p:cNvSpPr txBox="1"/>
          <p:nvPr>
            <p:ph type="body" idx="1"/>
          </p:nvPr>
        </p:nvSpPr>
        <p:spPr>
          <a:xfrm>
            <a:off x="114300" y="1001158"/>
            <a:ext cx="8991600" cy="5865001"/>
          </a:xfrm>
          <a:prstGeom prst="rect">
            <a:avLst/>
          </a:prstGeom>
        </p:spPr>
        <p:txBody>
          <a:bodyPr/>
          <a:lstStyle/>
          <a:p>
            <a:pPr/>
            <a:r>
              <a:t>Probability of exiting barrier = </a:t>
            </a:r>
            <a:r>
              <a:rPr>
                <a:solidFill>
                  <a:srgbClr val="FFCC00"/>
                </a:solidFill>
                <a:latin typeface="Lucida Grande"/>
                <a:ea typeface="Lucida Grande"/>
                <a:cs typeface="Lucida Grande"/>
                <a:sym typeface="Lucida Grande"/>
              </a:rPr>
              <a:t>Ψ</a:t>
            </a:r>
            <a:r>
              <a:rPr>
                <a:solidFill>
                  <a:srgbClr val="FFCC00"/>
                </a:solidFill>
              </a:rPr>
              <a:t> (L </a:t>
            </a:r>
            <a:r>
              <a:rPr b="1" baseline="-25000">
                <a:solidFill>
                  <a:srgbClr val="FFCC00"/>
                </a:solidFill>
              </a:rPr>
              <a:t>barrier</a:t>
            </a:r>
            <a:r>
              <a:rPr>
                <a:solidFill>
                  <a:srgbClr val="FFCC00"/>
                </a:solidFill>
              </a:rPr>
              <a:t>)</a:t>
            </a:r>
            <a:r>
              <a:rPr b="1" baseline="30000">
                <a:solidFill>
                  <a:srgbClr val="FFCC00"/>
                </a:solidFill>
              </a:rPr>
              <a:t>2</a:t>
            </a:r>
            <a:r>
              <a:rPr b="1">
                <a:solidFill>
                  <a:srgbClr val="FFCC00"/>
                </a:solidFill>
              </a:rPr>
              <a:t> = e </a:t>
            </a:r>
            <a:r>
              <a:rPr b="1" baseline="30000">
                <a:solidFill>
                  <a:srgbClr val="FFCC00"/>
                </a:solidFill>
              </a:rPr>
              <a:t>-2 k L</a:t>
            </a:r>
            <a:r>
              <a:rPr b="1">
                <a:solidFill>
                  <a:srgbClr val="FF9933"/>
                </a:solidFill>
              </a:rPr>
              <a:t> </a:t>
            </a:r>
            <a:r>
              <a:t>which diminishes as:  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1) Height of barrier (which is embedded in k)  	2) Thickness of barrier  (L) </a:t>
            </a:r>
          </a:p>
          <a:p>
            <a:pPr/>
            <a:endParaRPr sz="1600"/>
          </a:p>
          <a:p>
            <a:pPr/>
            <a:r>
              <a:t>To get barrier heights, we need to select barrier material (=&gt; value of k)</a:t>
            </a:r>
          </a:p>
          <a:p>
            <a:pPr>
              <a:defRPr sz="1000"/>
            </a:pPr>
          </a:p>
          <a:p>
            <a:pPr/>
            <a:r>
              <a:t>	</a:t>
            </a:r>
            <a:r>
              <a:rPr sz="1600"/>
              <a:t>a) Electron trying to escape atom(s) completely </a:t>
            </a:r>
            <a:r>
              <a:rPr sz="1600">
                <a:latin typeface="+mn-lt"/>
                <a:ea typeface="+mn-ea"/>
                <a:cs typeface="+mn-cs"/>
                <a:sym typeface="Arial"/>
              </a:rPr>
              <a:t>→ vacuum  (e.g. as with ionization)</a:t>
            </a:r>
            <a:endParaRPr sz="1600">
              <a:latin typeface="+mn-lt"/>
              <a:ea typeface="+mn-ea"/>
              <a:cs typeface="+mn-cs"/>
              <a:sym typeface="Arial"/>
            </a:endParaRP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	Barrier to escape into vacuum = "Work Function" ~ 4 eV</a:t>
            </a:r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b) But in most nanodevices only ask electron to pass through insulator</a:t>
            </a:r>
          </a:p>
          <a:p>
            <a:pPr>
              <a:defRPr sz="1000"/>
            </a:pPr>
          </a:p>
          <a:p>
            <a:pPr>
              <a:spcBef>
                <a:spcPts val="300"/>
              </a:spcBef>
              <a:defRPr sz="1600"/>
            </a:pPr>
            <a:r>
              <a:t>		Barrier to enter insulator ~ 2 eV</a:t>
            </a:r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	c) Or pass though slightly different material (e.g. semiconductor 1 </a:t>
            </a:r>
            <a:r>
              <a:rPr>
                <a:latin typeface="+mn-lt"/>
                <a:ea typeface="+mn-ea"/>
                <a:cs typeface="+mn-cs"/>
                <a:sym typeface="Arial"/>
              </a:rPr>
              <a:t>→ semiconductor 2)</a:t>
            </a:r>
            <a:endParaRPr>
              <a:latin typeface="+mn-lt"/>
              <a:ea typeface="+mn-ea"/>
              <a:cs typeface="+mn-cs"/>
              <a:sym typeface="Arial"/>
            </a:endParaRPr>
          </a:p>
          <a:p>
            <a:pPr>
              <a:defRPr sz="10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	</a:t>
            </a:r>
            <a:r>
              <a:rPr i="1"/>
              <a:t>Barrier to enter different semiconductor ~ 0.2 eV</a:t>
            </a:r>
            <a:endParaRPr i="1"/>
          </a:p>
          <a:p>
            <a:pPr algn="ctr">
              <a:defRPr b="1" i="1" sz="1600">
                <a:solidFill>
                  <a:srgbClr val="FF9933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 algn="ctr">
              <a:spcBef>
                <a:spcPts val="300"/>
              </a:spcBef>
              <a:defRPr b="1" i="1" sz="1600"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These are only ball park numbers, but let's see what they get us: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Rectangle 1027"/>
          <p:cNvSpPr txBox="1"/>
          <p:nvPr>
            <p:ph type="body" idx="1"/>
          </p:nvPr>
        </p:nvSpPr>
        <p:spPr>
          <a:xfrm>
            <a:off x="228600" y="381000"/>
            <a:ext cx="8763000" cy="6215390"/>
          </a:xfrm>
          <a:prstGeom prst="rect">
            <a:avLst/>
          </a:prstGeom>
        </p:spPr>
        <p:txBody>
          <a:bodyPr/>
          <a:lstStyle/>
          <a:p>
            <a:pPr defTabSz="429768">
              <a:defRPr sz="187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Probability of electron tunneling through potential energy barrier (V-E):</a:t>
            </a:r>
          </a:p>
          <a:p>
            <a:pPr defTabSz="429768">
              <a:defRPr sz="846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algn="ctr" defTabSz="429768">
              <a:defRPr sz="1692">
                <a:solidFill>
                  <a:srgbClr val="FFCC00"/>
                </a:solidFill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Ψ</a:t>
            </a:r>
            <a:r>
              <a:t> (L </a:t>
            </a:r>
            <a:r>
              <a:rPr b="1" baseline="-26212"/>
              <a:t>barrier</a:t>
            </a:r>
            <a:r>
              <a:t>)</a:t>
            </a:r>
            <a:r>
              <a:rPr b="1" baseline="29872"/>
              <a:t>2</a:t>
            </a:r>
            <a:r>
              <a:rPr b="1"/>
              <a:t> = e </a:t>
            </a:r>
            <a:r>
              <a:rPr b="1" baseline="29872"/>
              <a:t>-2 k L</a:t>
            </a:r>
            <a:r>
              <a:rPr b="1">
                <a:solidFill>
                  <a:srgbClr val="FF9933"/>
                </a:solidFill>
              </a:rPr>
              <a:t> </a:t>
            </a:r>
            <a:r>
              <a:rPr>
                <a:solidFill>
                  <a:srgbClr val="FF9933"/>
                </a:solidFill>
              </a:rPr>
              <a:t> </a:t>
            </a:r>
            <a:r>
              <a:rPr>
                <a:solidFill>
                  <a:srgbClr val="FFFFFF"/>
                </a:solidFill>
              </a:rPr>
              <a:t>with  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k = √ [2 m (V-E) / h </a:t>
            </a:r>
            <a:r>
              <a:rPr b="1" baseline="-26212">
                <a:latin typeface="Tahoma"/>
                <a:ea typeface="Tahoma"/>
                <a:cs typeface="Tahoma"/>
                <a:sym typeface="Tahoma"/>
              </a:rPr>
              <a:t>bar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baseline="29872">
                <a:latin typeface="Tahoma"/>
                <a:ea typeface="Tahoma"/>
                <a:cs typeface="Tahoma"/>
                <a:sym typeface="Tahoma"/>
              </a:rPr>
              <a:t>2</a:t>
            </a:r>
            <a:r>
              <a:rPr>
                <a:latin typeface="Tahoma"/>
                <a:ea typeface="Tahoma"/>
                <a:cs typeface="Tahoma"/>
                <a:sym typeface="Tahoma"/>
              </a:rPr>
              <a:t>]</a:t>
            </a:r>
            <a:endParaRPr>
              <a:latin typeface="Tahoma"/>
              <a:ea typeface="Tahoma"/>
              <a:cs typeface="Tahoma"/>
              <a:sym typeface="Tahoma"/>
            </a:endParaRPr>
          </a:p>
          <a:p>
            <a:pPr defTabSz="429768">
              <a:defRPr sz="1128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128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03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spcBef>
                <a:spcPts val="300"/>
              </a:spcBef>
              <a:defRPr sz="150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Barrier:				0.1 nm		0.3 nm		1 nm			3 nm			10 nm</a:t>
            </a:r>
          </a:p>
          <a:p>
            <a:pPr defTabSz="429768">
              <a:defRPr sz="658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658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50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Similar material		         </a:t>
            </a:r>
            <a:r>
              <a:rPr>
                <a:solidFill>
                  <a:srgbClr val="3FFF13"/>
                </a:solidFill>
              </a:rPr>
              <a:t>0.63			0.25			0.01	</a:t>
            </a:r>
            <a:r>
              <a:t>		</a:t>
            </a:r>
            <a:r>
              <a:rPr>
                <a:solidFill>
                  <a:srgbClr val="FFCC00"/>
                </a:solidFill>
              </a:rPr>
              <a:t>1x10</a:t>
            </a:r>
            <a:r>
              <a:rPr b="1" baseline="29872" sz="1879">
                <a:solidFill>
                  <a:srgbClr val="FFCC00"/>
                </a:solidFill>
              </a:rPr>
              <a:t>-6</a:t>
            </a:r>
            <a:r>
              <a:t>		</a:t>
            </a:r>
            <a:r>
              <a:rPr>
                <a:solidFill>
                  <a:srgbClr val="FF3300"/>
                </a:solidFill>
              </a:rPr>
              <a:t>&lt; 10</a:t>
            </a:r>
            <a:r>
              <a:rPr b="1" baseline="29872">
                <a:solidFill>
                  <a:srgbClr val="FF3300"/>
                </a:solidFill>
              </a:rPr>
              <a:t>-15</a:t>
            </a:r>
            <a:endParaRPr b="1" baseline="29872">
              <a:solidFill>
                <a:srgbClr val="FF3300"/>
              </a:solidFill>
            </a:endParaRPr>
          </a:p>
          <a:p>
            <a:pPr defTabSz="429768">
              <a:spcBef>
                <a:spcPts val="300"/>
              </a:spcBef>
              <a:defRPr sz="150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(0.2 eV)</a:t>
            </a:r>
            <a:endParaRPr b="1" baseline="29872">
              <a:solidFill>
                <a:srgbClr val="FF3300"/>
              </a:solidFill>
            </a:endParaRPr>
          </a:p>
          <a:p>
            <a:pPr defTabSz="429768">
              <a:defRPr sz="93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93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50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Insulator (2 eV)		         </a:t>
            </a:r>
            <a:r>
              <a:rPr>
                <a:solidFill>
                  <a:srgbClr val="3FFF13"/>
                </a:solidFill>
              </a:rPr>
              <a:t>0.36			0.046</a:t>
            </a:r>
            <a:r>
              <a:t>		</a:t>
            </a:r>
            <a:r>
              <a:rPr>
                <a:solidFill>
                  <a:srgbClr val="FFCC00"/>
                </a:solidFill>
              </a:rPr>
              <a:t>3x10</a:t>
            </a:r>
            <a:r>
              <a:rPr b="1" baseline="29872" sz="1879">
                <a:solidFill>
                  <a:srgbClr val="FFCC00"/>
                </a:solidFill>
              </a:rPr>
              <a:t>-5</a:t>
            </a:r>
            <a:r>
              <a:t>		</a:t>
            </a:r>
            <a:r>
              <a:rPr>
                <a:solidFill>
                  <a:srgbClr val="FF3300"/>
                </a:solidFill>
              </a:rPr>
              <a:t>4x10</a:t>
            </a:r>
            <a:r>
              <a:rPr b="1" baseline="29872" sz="1879">
                <a:solidFill>
                  <a:srgbClr val="FF3300"/>
                </a:solidFill>
              </a:rPr>
              <a:t>-14		</a:t>
            </a:r>
            <a:r>
              <a:rPr>
                <a:solidFill>
                  <a:srgbClr val="FF3300"/>
                </a:solidFill>
              </a:rPr>
              <a:t>&lt; 10</a:t>
            </a:r>
            <a:r>
              <a:rPr b="1" baseline="29872">
                <a:solidFill>
                  <a:srgbClr val="FF3300"/>
                </a:solidFill>
              </a:rPr>
              <a:t>-15</a:t>
            </a:r>
            <a:endParaRPr b="1" baseline="29872">
              <a:solidFill>
                <a:srgbClr val="FF3300"/>
              </a:solidFill>
            </a:endParaRPr>
          </a:p>
          <a:p>
            <a:pPr defTabSz="429768">
              <a:defRPr b="1" baseline="29872" sz="1504">
                <a:solidFill>
                  <a:srgbClr val="FF3300"/>
                </a:solidFill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93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504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Air/ Vacuum  (4 eV)		</a:t>
            </a:r>
            <a:r>
              <a:rPr>
                <a:solidFill>
                  <a:srgbClr val="3FFF13"/>
                </a:solidFill>
              </a:rPr>
              <a:t>0.13</a:t>
            </a:r>
            <a:r>
              <a:t>			</a:t>
            </a:r>
            <a:r>
              <a:rPr>
                <a:solidFill>
                  <a:srgbClr val="FFCC00"/>
                </a:solidFill>
              </a:rPr>
              <a:t>2x10</a:t>
            </a:r>
            <a:r>
              <a:rPr b="1" baseline="29872" sz="1879">
                <a:solidFill>
                  <a:srgbClr val="FFCC00"/>
                </a:solidFill>
              </a:rPr>
              <a:t>-3</a:t>
            </a:r>
            <a:r>
              <a:t>		</a:t>
            </a:r>
            <a:r>
              <a:rPr>
                <a:solidFill>
                  <a:srgbClr val="FF3300"/>
                </a:solidFill>
              </a:rPr>
              <a:t>1x10</a:t>
            </a:r>
            <a:r>
              <a:rPr b="1" baseline="29872" sz="1879">
                <a:solidFill>
                  <a:srgbClr val="FF3300"/>
                </a:solidFill>
              </a:rPr>
              <a:t>-9</a:t>
            </a:r>
            <a:r>
              <a:rPr>
                <a:solidFill>
                  <a:srgbClr val="FF3300"/>
                </a:solidFill>
              </a:rPr>
              <a:t>		&lt; 10</a:t>
            </a:r>
            <a:r>
              <a:rPr b="1" baseline="29872">
                <a:solidFill>
                  <a:srgbClr val="FF3300"/>
                </a:solidFill>
              </a:rPr>
              <a:t>-15		</a:t>
            </a:r>
            <a:r>
              <a:rPr>
                <a:solidFill>
                  <a:srgbClr val="FF3300"/>
                </a:solidFill>
              </a:rPr>
              <a:t>&lt; 10</a:t>
            </a:r>
            <a:r>
              <a:rPr b="1" baseline="29872">
                <a:solidFill>
                  <a:srgbClr val="FF3300"/>
                </a:solidFill>
              </a:rPr>
              <a:t>-15</a:t>
            </a:r>
            <a:endParaRPr b="1" baseline="29872">
              <a:solidFill>
                <a:srgbClr val="FF3300"/>
              </a:solidFill>
            </a:endParaRPr>
          </a:p>
          <a:p>
            <a:pPr defTabSz="429768">
              <a:defRPr b="1" baseline="29872" sz="1504">
                <a:solidFill>
                  <a:srgbClr val="FF3300"/>
                </a:solidFill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b="1" baseline="29872" sz="93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spcBef>
                <a:spcPts val="600"/>
              </a:spcBef>
              <a:defRPr sz="187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Barrier height and width make </a:t>
            </a:r>
            <a:r>
              <a:rPr sz="2632"/>
              <a:t>HUGE</a:t>
            </a:r>
            <a:r>
              <a:t> differences!</a:t>
            </a:r>
          </a:p>
          <a:p>
            <a:pPr defTabSz="429768">
              <a:defRPr sz="93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879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  <a:r>
              <a:rPr sz="1692"/>
              <a:t>Through vacuum (</a:t>
            </a:r>
            <a:r>
              <a:rPr sz="1692">
                <a:latin typeface="Symbol"/>
                <a:ea typeface="Symbol"/>
                <a:cs typeface="Symbol"/>
                <a:sym typeface="Symbol"/>
              </a:rPr>
              <a:t>D</a:t>
            </a:r>
            <a:r>
              <a:rPr sz="1692"/>
              <a:t>E ~ 4 eV) electron can only go fraction of nm</a:t>
            </a:r>
            <a:endParaRPr sz="1692">
              <a:solidFill>
                <a:srgbClr val="FFCC00"/>
              </a:solidFill>
            </a:endParaRPr>
          </a:p>
          <a:p>
            <a:pPr defTabSz="429768">
              <a:defRPr sz="939">
                <a:solidFill>
                  <a:srgbClr val="FF9933"/>
                </a:solidFill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</a:p>
          <a:p>
            <a:pPr defTabSz="429768">
              <a:defRPr sz="1692">
                <a:effectLst>
                  <a:outerShdw sx="100000" sy="100000" kx="0" ky="0" algn="b" rotWithShape="0" blurRad="35814" dist="35814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pPr>
            <a:r>
              <a:t>	But for lower barriers, electron can "tunnel" for 1-3 nanometers </a:t>
            </a:r>
          </a:p>
        </p:txBody>
      </p:sp>
      <p:sp>
        <p:nvSpPr>
          <p:cNvPr id="944" name="Line 1028"/>
          <p:cNvSpPr/>
          <p:nvPr/>
        </p:nvSpPr>
        <p:spPr>
          <a:xfrm flipV="1">
            <a:off x="2286000" y="1828800"/>
            <a:ext cx="0" cy="2590800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5" name="Line 1029"/>
          <p:cNvSpPr/>
          <p:nvPr/>
        </p:nvSpPr>
        <p:spPr>
          <a:xfrm flipH="1" flipV="1">
            <a:off x="380999" y="2287270"/>
            <a:ext cx="8534401" cy="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948" name="Rectangle 3"/>
          <p:cNvSpPr txBox="1"/>
          <p:nvPr>
            <p:ph type="body" idx="1"/>
          </p:nvPr>
        </p:nvSpPr>
        <p:spPr>
          <a:xfrm>
            <a:off x="0" y="1371600"/>
            <a:ext cx="9144000" cy="44196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500"/>
              </a:spcBef>
              <a:defRPr b="1" i="1" sz="2400"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Nano</a:t>
            </a:r>
            <a:r>
              <a:rPr u="sng"/>
              <a:t>science</a:t>
            </a:r>
            <a:r>
              <a:t> is DOMINATED by two electron phenomena</a:t>
            </a:r>
          </a:p>
          <a:p>
            <a:pPr>
              <a:defRPr sz="900">
                <a:solidFill>
                  <a:srgbClr val="FFCC00"/>
                </a:solidFill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</a:p>
          <a:p>
            <a:pPr>
              <a:defRPr sz="1800">
                <a:solidFill>
                  <a:srgbClr val="FF33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  <a:r>
              <a:rPr sz="2000"/>
              <a:t>Quantum Size Effect:</a:t>
            </a:r>
            <a:r>
              <a:rPr sz="2000">
                <a:solidFill>
                  <a:srgbClr val="FFFFFF"/>
                </a:solidFill>
              </a:rPr>
              <a:t> Controls energies INSIDE nanoparticles</a:t>
            </a:r>
          </a:p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t>		Electron (quantized) energy levels are 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a</a:t>
            </a:r>
            <a:r>
              <a:t> 1 / (size of box)</a:t>
            </a:r>
            <a:r>
              <a:rPr b="1" baseline="30000"/>
              <a:t>2</a:t>
            </a:r>
            <a:endParaRPr b="1" baseline="30000"/>
          </a:p>
          <a:p>
            <a:pPr>
              <a:defRPr sz="14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t>	</a:t>
            </a:r>
          </a:p>
          <a:p>
            <a:pPr>
              <a:defRPr>
                <a:solidFill>
                  <a:srgbClr val="FF3300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	Tunneling:</a:t>
            </a:r>
            <a:r>
              <a:rPr>
                <a:solidFill>
                  <a:srgbClr val="FFFFFF"/>
                </a:solidFill>
              </a:rPr>
              <a:t> Controls movement BETWEEN nanoparticles</a:t>
            </a:r>
          </a:p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>
                <a:latin typeface="+mn-lt"/>
                <a:ea typeface="+mn-ea"/>
                <a:cs typeface="+mn-cs"/>
                <a:sym typeface="Arial"/>
              </a:defRPr>
            </a:pPr>
            <a:r>
              <a:t>		Electrons can tunnel THROUGH energy barriers &lt; ~ 1 nm</a:t>
            </a:r>
          </a:p>
        </p:txBody>
      </p:sp>
      <p:sp>
        <p:nvSpPr>
          <p:cNvPr id="949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Bottom Lines: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952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Credits / Acknowledgements</a:t>
            </a:r>
          </a:p>
        </p:txBody>
      </p:sp>
      <p:sp>
        <p:nvSpPr>
          <p:cNvPr id="953" name="Rectangle 3"/>
          <p:cNvSpPr txBox="1"/>
          <p:nvPr>
            <p:ph type="body" idx="1"/>
          </p:nvPr>
        </p:nvSpPr>
        <p:spPr>
          <a:xfrm>
            <a:off x="304800" y="990600"/>
            <a:ext cx="8534400" cy="5410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1600"/>
            </a:pPr>
            <a:r>
              <a:t>Funding for this class was obtained from the National Science Foundation (under their Nanoscience Undergraduate Education program).</a:t>
            </a:r>
          </a:p>
          <a:p>
            <a:pPr>
              <a:defRPr sz="1600"/>
            </a:pPr>
          </a:p>
          <a:p>
            <a:pPr>
              <a:spcBef>
                <a:spcPts val="300"/>
              </a:spcBef>
              <a:defRPr sz="1600"/>
            </a:pPr>
            <a:r>
              <a:t>This set of notes was authored by John C. Bean who also created all figures not explicitly credited above.  </a:t>
            </a:r>
          </a:p>
          <a:p>
            <a:pPr>
              <a:defRPr sz="1600"/>
            </a:pPr>
          </a:p>
          <a:p>
            <a:pPr>
              <a:defRPr sz="1600"/>
            </a:pPr>
          </a:p>
          <a:p>
            <a:pPr algn="ctr">
              <a:defRPr sz="1600" u="sng"/>
            </a:pPr>
          </a:p>
          <a:p>
            <a:pPr algn="ctr">
              <a:defRPr sz="1600" u="sng"/>
            </a:pPr>
          </a:p>
          <a:p>
            <a:pPr algn="ctr">
              <a:spcBef>
                <a:spcPts val="300"/>
              </a:spcBef>
              <a:defRPr sz="1600">
                <a:solidFill>
                  <a:srgbClr val="FF3300"/>
                </a:solidFill>
              </a:defRPr>
            </a:pPr>
            <a:r>
              <a:t>Copyright John C. Bean</a:t>
            </a:r>
            <a:endParaRPr u="sng"/>
          </a:p>
          <a:p>
            <a:pPr algn="ctr">
              <a:defRPr sz="1600" u="sng"/>
            </a:pPr>
          </a:p>
          <a:p>
            <a:pPr algn="ctr">
              <a:spcBef>
                <a:spcPts val="300"/>
              </a:spcBef>
              <a:defRPr sz="1400"/>
            </a:pPr>
            <a:r>
              <a:t>(However, permission is granted for use by individual instructors in non-profit academic institutions)</a:t>
            </a:r>
          </a:p>
          <a:p>
            <a:pPr algn="ctr">
              <a:defRPr sz="1400"/>
            </a:pPr>
          </a:p>
          <a:p>
            <a:pPr algn="ctr">
              <a:defRPr sz="1400"/>
            </a:pPr>
          </a:p>
          <a:p>
            <a:pPr algn="ctr">
              <a:spcBef>
                <a:spcPts val="300"/>
              </a:spcBef>
              <a:defRPr sz="1400">
                <a:solidFill>
                  <a:srgbClr val="FF3000"/>
                </a:solidFill>
              </a:defRPr>
            </a:pPr>
            <a:r>
              <a:t>Short appendix on wave energy vs. frequency is given below: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956" name="Rectangle 2"/>
          <p:cNvSpPr txBox="1"/>
          <p:nvPr>
            <p:ph type="title"/>
          </p:nvPr>
        </p:nvSpPr>
        <p:spPr>
          <a:xfrm>
            <a:off x="304800" y="76200"/>
            <a:ext cx="8534400" cy="53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Appendix on Wave Energy vs. Frequency</a:t>
            </a:r>
          </a:p>
        </p:txBody>
      </p:sp>
      <p:sp>
        <p:nvSpPr>
          <p:cNvPr id="957" name="Rectangle 3"/>
          <p:cNvSpPr txBox="1"/>
          <p:nvPr>
            <p:ph type="body" idx="1"/>
          </p:nvPr>
        </p:nvSpPr>
        <p:spPr>
          <a:xfrm>
            <a:off x="304800" y="762000"/>
            <a:ext cx="8534400" cy="5410200"/>
          </a:xfrm>
          <a:prstGeom prst="rect">
            <a:avLst/>
          </a:prstGeom>
        </p:spPr>
        <p:txBody>
          <a:bodyPr/>
          <a:lstStyle/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In this class, my goal is to present intuitive explanations rather than math</a:t>
            </a:r>
          </a:p>
          <a:p>
            <a:pPr defTabSz="868680"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But math above is already enough to demonstrate that wave energy can scale as 1/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baseline="29894"/>
              <a:t>2</a:t>
            </a:r>
            <a:r>
              <a:t> </a:t>
            </a:r>
          </a:p>
          <a:p>
            <a:pPr defTabSz="868680"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algn="ctr"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So I might as well complete the math:</a:t>
            </a:r>
          </a:p>
          <a:p>
            <a:pPr defTabSz="868680"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From above, </a:t>
            </a:r>
            <a:r>
              <a:rPr>
                <a:solidFill>
                  <a:srgbClr val="FF9933"/>
                </a:solidFill>
              </a:rPr>
              <a:t>Sin (x √A) </a:t>
            </a:r>
            <a:r>
              <a:t>solves a wave equation of the form </a:t>
            </a:r>
            <a:r>
              <a:rPr>
                <a:solidFill>
                  <a:srgbClr val="FF9933"/>
                </a:solidFill>
              </a:rPr>
              <a:t>d</a:t>
            </a:r>
            <a:r>
              <a:rPr b="1" baseline="29894">
                <a:solidFill>
                  <a:srgbClr val="FF9933"/>
                </a:solidFill>
              </a:rPr>
              <a:t>2</a:t>
            </a:r>
            <a:r>
              <a:rPr>
                <a:solidFill>
                  <a:srgbClr val="FF9933"/>
                </a:solidFill>
              </a:rPr>
              <a:t>/ dx</a:t>
            </a:r>
            <a:r>
              <a:rPr b="1" baseline="29894">
                <a:solidFill>
                  <a:srgbClr val="FF9933"/>
                </a:solidFill>
              </a:rPr>
              <a:t>2</a:t>
            </a:r>
            <a:r>
              <a:rPr>
                <a:solidFill>
                  <a:srgbClr val="FF9933"/>
                </a:solidFill>
              </a:rPr>
              <a:t> F(x) + A f(x) = 0</a:t>
            </a:r>
            <a:r>
              <a:t> </a:t>
            </a:r>
          </a:p>
          <a:p>
            <a:pPr defTabSz="868680"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In regions where potential energy (V) is constant, the Schrodinger equation has this form:</a:t>
            </a:r>
          </a:p>
          <a:p>
            <a:pPr defTabSz="868680">
              <a:defRPr sz="114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	with </a:t>
            </a:r>
            <a:r>
              <a:rPr>
                <a:solidFill>
                  <a:srgbClr val="FF9933"/>
                </a:solidFill>
              </a:rPr>
              <a:t>A = [2 m (E - V) / h </a:t>
            </a:r>
            <a:r>
              <a:rPr b="1" baseline="-25999">
                <a:solidFill>
                  <a:srgbClr val="FF9933"/>
                </a:solidFill>
              </a:rPr>
              <a:t>bar</a:t>
            </a:r>
            <a:r>
              <a:rPr>
                <a:solidFill>
                  <a:srgbClr val="FF9933"/>
                </a:solidFill>
              </a:rPr>
              <a:t> </a:t>
            </a:r>
            <a:r>
              <a:rPr b="1" baseline="29894">
                <a:solidFill>
                  <a:srgbClr val="FF9933"/>
                </a:solidFill>
              </a:rPr>
              <a:t>2</a:t>
            </a:r>
            <a:r>
              <a:rPr>
                <a:solidFill>
                  <a:srgbClr val="FF9933"/>
                </a:solidFill>
              </a:rPr>
              <a:t>]</a:t>
            </a:r>
            <a:endParaRPr sz="1710">
              <a:solidFill>
                <a:srgbClr val="FF9933"/>
              </a:solidFill>
            </a:endParaRPr>
          </a:p>
          <a:p>
            <a:pPr defTabSz="868680">
              <a:defRPr sz="1710">
                <a:solidFill>
                  <a:srgbClr val="FF9933"/>
                </a:solidFill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But for a sine wave, going a distance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 advances its argument by one cycle = 2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p, </a:t>
            </a:r>
            <a:r>
              <a:t>thus</a:t>
            </a:r>
          </a:p>
          <a:p>
            <a:pPr defTabSz="868680">
              <a:defRPr sz="95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	</a:t>
            </a:r>
            <a:r>
              <a:rPr>
                <a:solidFill>
                  <a:srgbClr val="FF9933"/>
                </a:solidFill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>
                <a:solidFill>
                  <a:srgbClr val="FF9933"/>
                </a:solidFill>
              </a:rPr>
              <a:t> √A = 2 </a:t>
            </a:r>
            <a:r>
              <a:rPr>
                <a:solidFill>
                  <a:srgbClr val="FF9933"/>
                </a:solidFill>
                <a:latin typeface="Symbol"/>
                <a:ea typeface="Symbol"/>
                <a:cs typeface="Symbol"/>
                <a:sym typeface="Symbol"/>
              </a:rPr>
              <a:t>p</a:t>
            </a:r>
            <a:endParaRPr>
              <a:solidFill>
                <a:srgbClr val="FF9933"/>
              </a:solidFill>
              <a:latin typeface="Symbol"/>
              <a:ea typeface="Symbol"/>
              <a:cs typeface="Symbol"/>
              <a:sym typeface="Symbol"/>
            </a:endParaRPr>
          </a:p>
          <a:p>
            <a:pPr defTabSz="868680">
              <a:defRPr sz="1520">
                <a:solidFill>
                  <a:srgbClr val="FF9933"/>
                </a:solidFill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spcBef>
                <a:spcPts val="300"/>
              </a:spcBef>
              <a:defRPr sz="1520">
                <a:solidFill>
                  <a:srgbClr val="E5FFFF"/>
                </a:solidFill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Substituting in Schrodinger value of A, and solving for energy (E):</a:t>
            </a:r>
            <a:endParaRPr sz="1710">
              <a:solidFill>
                <a:srgbClr val="FF9933"/>
              </a:solidFill>
            </a:endParaRPr>
          </a:p>
          <a:p>
            <a:pPr defTabSz="868680">
              <a:defRPr sz="950">
                <a:solidFill>
                  <a:srgbClr val="FF9933"/>
                </a:solidFill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520">
                <a:solidFill>
                  <a:srgbClr val="FF9933"/>
                </a:solidFill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	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 √ [2 m (E - V) / h </a:t>
            </a:r>
            <a:r>
              <a:rPr b="1" baseline="-25999"/>
              <a:t>bar</a:t>
            </a:r>
            <a:r>
              <a:rPr b="1" baseline="29894"/>
              <a:t>2</a:t>
            </a:r>
            <a:r>
              <a:t>] = 2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    </a:t>
            </a:r>
            <a:r>
              <a:rPr>
                <a:solidFill>
                  <a:srgbClr val="E5FFFF"/>
                </a:solidFill>
              </a:rPr>
              <a:t>So:</a:t>
            </a:r>
            <a:r>
              <a:t>    E = V + 2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rPr baseline="29894"/>
              <a:t>2</a:t>
            </a:r>
            <a:r>
              <a:t> h</a:t>
            </a:r>
            <a:r>
              <a:rPr baseline="-25999"/>
              <a:t>bar</a:t>
            </a:r>
            <a:r>
              <a:t>2 / m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baseline="29894"/>
              <a:t>2</a:t>
            </a:r>
            <a:r>
              <a:rPr sz="171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24" name="Rectangle 2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Confined Waves </a:t>
            </a:r>
            <a:r>
              <a:rPr i="1">
                <a:latin typeface="+mn-lt"/>
                <a:ea typeface="+mn-ea"/>
                <a:cs typeface="+mn-cs"/>
                <a:sym typeface="Arial"/>
              </a:rPr>
              <a:t>→ "Standing Waves"</a:t>
            </a:r>
          </a:p>
        </p:txBody>
      </p:sp>
      <p:sp>
        <p:nvSpPr>
          <p:cNvPr id="125" name="Rectangle 3"/>
          <p:cNvSpPr txBox="1"/>
          <p:nvPr>
            <p:ph type="body" idx="1"/>
          </p:nvPr>
        </p:nvSpPr>
        <p:spPr>
          <a:xfrm>
            <a:off x="381000" y="914400"/>
            <a:ext cx="8458200" cy="427682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What if confine wave inside a box?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When wave arrives at an edge (which tries to stop the wave)</a:t>
            </a:r>
          </a:p>
          <a:p>
            <a:pPr>
              <a:defRPr sz="1400"/>
            </a:pPr>
          </a:p>
          <a:p>
            <a:pPr>
              <a:defRPr sz="1800"/>
            </a:pPr>
            <a:r>
              <a:t>	MUST get reflection (remember conservation of wave energy?)</a:t>
            </a:r>
          </a:p>
          <a:p>
            <a:pPr>
              <a:defRPr sz="1200"/>
            </a:pPr>
          </a:p>
          <a:p>
            <a:pPr>
              <a:spcBef>
                <a:spcPts val="300"/>
              </a:spcBef>
              <a:defRPr sz="1400"/>
            </a:pPr>
            <a:r>
              <a:t>		FYI: Ripple tank has carefully constructed foam edges </a:t>
            </a:r>
          </a:p>
          <a:p>
            <a:pPr>
              <a:spcBef>
                <a:spcPts val="300"/>
              </a:spcBef>
              <a:defRPr sz="1400"/>
            </a:pPr>
            <a:r>
              <a:t>		INTENDED to absorb / redirect energy, suppressing reflection</a:t>
            </a:r>
          </a:p>
          <a:p>
            <a:pPr>
              <a:defRPr sz="2400"/>
            </a:pPr>
          </a:p>
          <a:p>
            <a:pPr>
              <a:defRPr sz="1800"/>
            </a:pPr>
            <a:r>
              <a:t>Consider wave moving to right inside box with non-absorbing ends:</a:t>
            </a:r>
          </a:p>
          <a:p>
            <a:pPr>
              <a:defRPr sz="18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						    </a:t>
            </a:r>
          </a:p>
        </p:txBody>
      </p:sp>
      <p:pic>
        <p:nvPicPr>
          <p:cNvPr id="126" name="Picture 47" descr="Picture 4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4448175"/>
            <a:ext cx="2752725" cy="42862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Line 48"/>
          <p:cNvSpPr/>
          <p:nvPr/>
        </p:nvSpPr>
        <p:spPr>
          <a:xfrm>
            <a:off x="5041900" y="4660900"/>
            <a:ext cx="381000" cy="0"/>
          </a:xfrm>
          <a:prstGeom prst="line">
            <a:avLst/>
          </a:prstGeom>
          <a:ln w="76200">
            <a:solidFill>
              <a:srgbClr val="FF9933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8" name="Picture 49" descr="Picture 4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4448175"/>
            <a:ext cx="2752725" cy="4286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Picture 50" descr="Picture 5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33675" y="5029200"/>
            <a:ext cx="2752725" cy="428625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Line 51"/>
          <p:cNvSpPr/>
          <p:nvPr/>
        </p:nvSpPr>
        <p:spPr>
          <a:xfrm flipH="1">
            <a:off x="2324100" y="5245100"/>
            <a:ext cx="381000" cy="0"/>
          </a:xfrm>
          <a:prstGeom prst="line">
            <a:avLst/>
          </a:prstGeom>
          <a:ln w="76200">
            <a:solidFill>
              <a:srgbClr val="FF9933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1" name="Picture 52" descr="Picture 5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5591175"/>
            <a:ext cx="2752725" cy="428625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Line 53"/>
          <p:cNvSpPr/>
          <p:nvPr/>
        </p:nvSpPr>
        <p:spPr>
          <a:xfrm>
            <a:off x="5041900" y="5803900"/>
            <a:ext cx="381000" cy="0"/>
          </a:xfrm>
          <a:prstGeom prst="line">
            <a:avLst/>
          </a:prstGeom>
          <a:ln w="76200">
            <a:solidFill>
              <a:srgbClr val="FF9933"/>
            </a:solidFill>
            <a:tailEnd type="triangle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3" name="Picture 54" descr="Picture 5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5591175"/>
            <a:ext cx="2752725" cy="428625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Line 55"/>
          <p:cNvSpPr/>
          <p:nvPr/>
        </p:nvSpPr>
        <p:spPr>
          <a:xfrm flipV="1">
            <a:off x="1993900" y="4419600"/>
            <a:ext cx="0" cy="1600200"/>
          </a:xfrm>
          <a:prstGeom prst="line">
            <a:avLst/>
          </a:prstGeom>
          <a:ln w="762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5" name="Line 56"/>
          <p:cNvSpPr/>
          <p:nvPr/>
        </p:nvSpPr>
        <p:spPr>
          <a:xfrm flipV="1">
            <a:off x="5715000" y="4419600"/>
            <a:ext cx="0" cy="1600200"/>
          </a:xfrm>
          <a:prstGeom prst="line">
            <a:avLst/>
          </a:prstGeom>
          <a:ln w="762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6" name="Rectangle 57"/>
          <p:cNvSpPr txBox="1"/>
          <p:nvPr/>
        </p:nvSpPr>
        <p:spPr>
          <a:xfrm>
            <a:off x="5943600" y="4419600"/>
            <a:ext cx="1371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400"/>
              </a:spcBef>
              <a:defRPr b="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Reflection!</a:t>
            </a:r>
          </a:p>
        </p:txBody>
      </p:sp>
      <p:sp>
        <p:nvSpPr>
          <p:cNvPr id="137" name="Rectangle 58"/>
          <p:cNvSpPr txBox="1"/>
          <p:nvPr/>
        </p:nvSpPr>
        <p:spPr>
          <a:xfrm>
            <a:off x="533400" y="4953000"/>
            <a:ext cx="1371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spcBef>
                <a:spcPts val="400"/>
              </a:spcBef>
              <a:defRPr b="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Reflection!</a:t>
            </a:r>
          </a:p>
        </p:txBody>
      </p:sp>
      <p:sp>
        <p:nvSpPr>
          <p:cNvPr id="138" name="Rectangle 59"/>
          <p:cNvSpPr txBox="1"/>
          <p:nvPr/>
        </p:nvSpPr>
        <p:spPr>
          <a:xfrm>
            <a:off x="5943600" y="5638800"/>
            <a:ext cx="1371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400"/>
              </a:spcBef>
              <a:defRPr b="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Reflection!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41" name="Rectangle 3"/>
          <p:cNvSpPr txBox="1"/>
          <p:nvPr>
            <p:ph type="body" idx="1"/>
          </p:nvPr>
        </p:nvSpPr>
        <p:spPr>
          <a:xfrm>
            <a:off x="228600" y="533400"/>
            <a:ext cx="8534400" cy="56388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To get final result, invoke SUPERPOSITION by again adding all waves together</a:t>
            </a:r>
          </a:p>
          <a:p>
            <a:pPr>
              <a:defRPr sz="1800"/>
            </a:pPr>
          </a:p>
          <a:p>
            <a:pPr>
              <a:defRPr sz="1800"/>
            </a:pPr>
            <a:r>
              <a:t>	</a:t>
            </a:r>
            <a:r>
              <a:rPr sz="1600"/>
              <a:t>Can sort of see that sometimes waves might ADD </a:t>
            </a:r>
            <a:r>
              <a:rPr sz="1600">
                <a:latin typeface="+mn-lt"/>
                <a:ea typeface="+mn-ea"/>
                <a:cs typeface="+mn-cs"/>
                <a:sym typeface="Arial"/>
              </a:rPr>
              <a:t>→ Strong total wave</a:t>
            </a:r>
            <a:endParaRPr sz="1600">
              <a:latin typeface="+mn-lt"/>
              <a:ea typeface="+mn-ea"/>
              <a:cs typeface="+mn-cs"/>
              <a:sym typeface="Arial"/>
            </a:endParaRPr>
          </a:p>
          <a:p>
            <a:pPr>
              <a:defRPr sz="16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spcBef>
                <a:spcPts val="300"/>
              </a:spcBef>
              <a:defRPr sz="1600">
                <a:latin typeface="+mn-lt"/>
                <a:ea typeface="+mn-ea"/>
                <a:cs typeface="+mn-cs"/>
                <a:sym typeface="Arial"/>
              </a:defRPr>
            </a:pPr>
            <a:r>
              <a:t>	And sometimes waves might be CANCEL →  Little tiny confused ripples</a:t>
            </a: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How do we figure out when one or the other happens?  Experiment or Simulation</a:t>
            </a: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This time, try simulation first  </a:t>
            </a:r>
            <a:r>
              <a:rPr i="1" sz="1600"/>
              <a:t>(worked well in last class!)</a:t>
            </a:r>
            <a:endParaRPr i="1" sz="1600"/>
          </a:p>
          <a:p>
            <a:pPr>
              <a:defRPr sz="16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  <a:r>
              <a:t>	TRICK (</a:t>
            </a:r>
            <a:r>
              <a:rPr i="1"/>
              <a:t>always</a:t>
            </a:r>
            <a:r>
              <a:t> seems to be a trick with math):</a:t>
            </a: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>
              <a:defRPr sz="1800">
                <a:latin typeface="+mn-lt"/>
                <a:ea typeface="+mn-ea"/>
                <a:cs typeface="+mn-cs"/>
                <a:sym typeface="Arial"/>
              </a:defRPr>
            </a:pPr>
          </a:p>
          <a:p>
            <a:pPr algn="ctr">
              <a:defRPr sz="1800"/>
            </a:pPr>
          </a:p>
          <a:p>
            <a:pPr algn="ctr">
              <a:defRPr sz="1800">
                <a:solidFill>
                  <a:srgbClr val="FF3300"/>
                </a:solidFill>
              </a:defRPr>
            </a:pPr>
            <a:r>
              <a:t>FOLD AT THE DASHED LINES!</a:t>
            </a:r>
          </a:p>
        </p:txBody>
      </p:sp>
      <p:grpSp>
        <p:nvGrpSpPr>
          <p:cNvPr id="150" name="Group 12"/>
          <p:cNvGrpSpPr/>
          <p:nvPr/>
        </p:nvGrpSpPr>
        <p:grpSpPr>
          <a:xfrm>
            <a:off x="457200" y="4267200"/>
            <a:ext cx="7924800" cy="1219200"/>
            <a:chOff x="0" y="0"/>
            <a:chExt cx="7924800" cy="1219200"/>
          </a:xfrm>
        </p:grpSpPr>
        <p:pic>
          <p:nvPicPr>
            <p:cNvPr id="142" name="Picture 4" descr="Picture 4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304800"/>
              <a:ext cx="2752725" cy="4286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3" name="Picture 5" descr="Picture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336800" y="304800"/>
              <a:ext cx="2752725" cy="4286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4" name="Picture 6" descr="Picture 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689475" y="304800"/>
              <a:ext cx="2752725" cy="4286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5" name="Line 7"/>
            <p:cNvSpPr/>
            <p:nvPr/>
          </p:nvSpPr>
          <p:spPr>
            <a:xfrm>
              <a:off x="7543800" y="533400"/>
              <a:ext cx="381000" cy="0"/>
            </a:xfrm>
            <a:prstGeom prst="line">
              <a:avLst/>
            </a:prstGeom>
            <a:noFill/>
            <a:ln w="76200" cap="flat">
              <a:solidFill>
                <a:srgbClr val="FF9933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6" name="Line 8"/>
            <p:cNvSpPr/>
            <p:nvPr/>
          </p:nvSpPr>
          <p:spPr>
            <a:xfrm flipV="1">
              <a:off x="990600" y="0"/>
              <a:ext cx="0" cy="11430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7" name="Line 9"/>
            <p:cNvSpPr/>
            <p:nvPr/>
          </p:nvSpPr>
          <p:spPr>
            <a:xfrm flipV="1">
              <a:off x="2667000" y="0"/>
              <a:ext cx="0" cy="11430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8" name="Line 10"/>
            <p:cNvSpPr/>
            <p:nvPr/>
          </p:nvSpPr>
          <p:spPr>
            <a:xfrm flipV="1">
              <a:off x="4419600" y="0"/>
              <a:ext cx="0" cy="11430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9" name="Line 11"/>
            <p:cNvSpPr/>
            <p:nvPr/>
          </p:nvSpPr>
          <p:spPr>
            <a:xfrm flipV="1">
              <a:off x="5943600" y="76200"/>
              <a:ext cx="0" cy="1143000"/>
            </a:xfrm>
            <a:prstGeom prst="line">
              <a:avLst/>
            </a:prstGeom>
            <a:noFill/>
            <a:ln w="57150" cap="flat">
              <a:solidFill>
                <a:srgbClr val="FFFFFF"/>
              </a:solidFill>
              <a:prstDash val="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53" name="Rectangle 1026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Mathcad simulation of trapped wave</a:t>
            </a:r>
          </a:p>
        </p:txBody>
      </p:sp>
      <p:sp>
        <p:nvSpPr>
          <p:cNvPr id="154" name="Rectangle 1027"/>
          <p:cNvSpPr txBox="1"/>
          <p:nvPr>
            <p:ph type="body" idx="1"/>
          </p:nvPr>
        </p:nvSpPr>
        <p:spPr>
          <a:xfrm>
            <a:off x="304800" y="990600"/>
            <a:ext cx="8534400" cy="5334000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Wave (with wavelength, frequency and speed) moving right in box of length L:</a:t>
            </a:r>
          </a:p>
          <a:p>
            <a:pPr>
              <a:defRPr sz="1800"/>
            </a:pPr>
          </a:p>
          <a:p>
            <a:pPr>
              <a:defRPr sz="16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Fold at L (figuring out new leftward moving wave)</a:t>
            </a:r>
          </a:p>
          <a:p>
            <a:pPr>
              <a:defRPr sz="1800"/>
            </a:pPr>
          </a:p>
          <a:p>
            <a:pPr>
              <a:defRPr sz="16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Fold again at 2L (which after folding is back at x = 0)</a:t>
            </a:r>
          </a:p>
          <a:p>
            <a:pPr>
              <a:defRPr sz="1800"/>
            </a:pPr>
          </a:p>
          <a:p>
            <a:pPr>
              <a:defRPr sz="1600"/>
            </a:pPr>
          </a:p>
          <a:p>
            <a:pPr>
              <a:defRPr sz="1800"/>
            </a:pPr>
          </a:p>
          <a:p>
            <a:pPr>
              <a:defRPr sz="1800"/>
            </a:pPr>
            <a:r>
              <a:t>Do a few more folds / reflections and figure out pattern of sum (Superposition!):</a:t>
            </a:r>
          </a:p>
        </p:txBody>
      </p:sp>
      <p:pic>
        <p:nvPicPr>
          <p:cNvPr id="155" name="Picture 1044" descr="Picture 104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4267200"/>
            <a:ext cx="4114800" cy="3000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1045" descr="Picture 104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4400" y="3048000"/>
            <a:ext cx="4114800" cy="307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Picture 1046" descr="Picture 104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4400" y="1677988"/>
            <a:ext cx="3505200" cy="3032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Picture 1047" descr="Picture 104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14400" y="5257800"/>
            <a:ext cx="8153400" cy="10556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61" name="Rectangle 1026"/>
          <p:cNvSpPr txBox="1"/>
          <p:nvPr>
            <p:ph type="title"/>
          </p:nvPr>
        </p:nvSpPr>
        <p:spPr>
          <a:xfrm>
            <a:off x="304800" y="7620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Check Validity of the Math (always!)</a:t>
            </a:r>
          </a:p>
        </p:txBody>
      </p:sp>
      <p:sp>
        <p:nvSpPr>
          <p:cNvPr id="162" name="Rectangle 1027"/>
          <p:cNvSpPr txBox="1"/>
          <p:nvPr>
            <p:ph type="body" idx="1"/>
          </p:nvPr>
        </p:nvSpPr>
        <p:spPr>
          <a:xfrm>
            <a:off x="304800" y="838200"/>
            <a:ext cx="8686800" cy="5334000"/>
          </a:xfrm>
          <a:prstGeom prst="rect">
            <a:avLst/>
          </a:prstGeom>
        </p:spPr>
        <p:txBody>
          <a:bodyPr/>
          <a:lstStyle/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As wave reflects at end of the box, its reflection should have the same amplitude</a:t>
            </a:r>
          </a:p>
          <a:p>
            <a:pPr defTabSz="868680">
              <a:defRPr sz="76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20"/>
              <a:t>That is, it SHOULD be as if we folded a single wave at that point</a:t>
            </a:r>
            <a:endParaRPr sz="1520"/>
          </a:p>
          <a:p>
            <a:pPr defTabSz="868680">
              <a:defRPr sz="133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So check by plotting subsequent waves (offset so we can see each one clearly)</a:t>
            </a:r>
          </a:p>
          <a:p>
            <a:pPr defTabSz="868680">
              <a:defRPr sz="114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Then animate to verify that amplitudes of subsequent waves match at ends</a:t>
            </a: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52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95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algn="ctr" defTabSz="868680">
              <a:spcBef>
                <a:spcPts val="300"/>
              </a:spcBef>
              <a:defRPr sz="133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Link to animation embedded in webpage: </a:t>
            </a:r>
            <a:r>
              <a:rPr u="sng">
                <a:solidFill>
                  <a:srgbClr val="00CCFF"/>
                </a:solidFill>
                <a:uFill>
                  <a:solidFill>
                    <a:srgbClr val="00CCFF"/>
                  </a:solidFill>
                </a:uFill>
                <a:hlinkClick r:id="rId2" invalidUrl="" action="" tgtFrame="" tooltip="" history="1" highlightClick="0" endSnd="0"/>
              </a:rPr>
              <a:t>Waves: Electron - Supporting Materials - Simulation 1</a:t>
            </a:r>
          </a:p>
        </p:txBody>
      </p:sp>
      <p:pic>
        <p:nvPicPr>
          <p:cNvPr id="163" name="Picture 1032" descr="Picture 10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81200" y="2873375"/>
            <a:ext cx="4953000" cy="29178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Footer Placeholder 5"/>
          <p:cNvSpPr txBox="1"/>
          <p:nvPr/>
        </p:nvSpPr>
        <p:spPr>
          <a:xfrm>
            <a:off x="304800" y="64572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A Hands-on Introduction to Nanoscience: WeCanFigureThisOut.org/NANO/Nano_home.htm</a:t>
            </a:r>
          </a:p>
        </p:txBody>
      </p:sp>
      <p:sp>
        <p:nvSpPr>
          <p:cNvPr id="166" name="Rectangle 2"/>
          <p:cNvSpPr txBox="1"/>
          <p:nvPr>
            <p:ph type="title"/>
          </p:nvPr>
        </p:nvSpPr>
        <p:spPr>
          <a:xfrm>
            <a:off x="304800" y="0"/>
            <a:ext cx="8534400" cy="838200"/>
          </a:xfrm>
          <a:prstGeom prst="rect">
            <a:avLst/>
          </a:prstGeom>
        </p:spPr>
        <p:txBody>
          <a:bodyPr/>
          <a:lstStyle/>
          <a:p>
            <a:pPr/>
            <a:r>
              <a:t>Now ADD Waves to get the Net Effect</a:t>
            </a:r>
          </a:p>
        </p:txBody>
      </p:sp>
      <p:sp>
        <p:nvSpPr>
          <p:cNvPr id="167" name="Rectangle 3"/>
          <p:cNvSpPr txBox="1"/>
          <p:nvPr>
            <p:ph type="body" sz="quarter" idx="1"/>
          </p:nvPr>
        </p:nvSpPr>
        <p:spPr>
          <a:xfrm>
            <a:off x="228600" y="838200"/>
            <a:ext cx="8534400" cy="914400"/>
          </a:xfrm>
          <a:prstGeom prst="rect">
            <a:avLst/>
          </a:prstGeom>
        </p:spPr>
        <p:txBody>
          <a:bodyPr/>
          <a:lstStyle/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Graph total wave at different times, for a particular fixed wavelength</a:t>
            </a:r>
          </a:p>
          <a:p>
            <a:pPr defTabSz="868680">
              <a:defRPr sz="114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</a:p>
          <a:p>
            <a:pPr defTabSz="868680">
              <a:defRPr sz="1710">
                <a:effectLst>
                  <a:outerShdw sx="100000" sy="100000" kx="0" ky="0" algn="b" rotWithShape="0" blurRad="36195" dist="36195" dir="2700000">
                    <a:srgbClr val="000000"/>
                  </a:outerShdw>
                </a:effectLst>
              </a:defRPr>
            </a:pPr>
            <a:r>
              <a:t>Then have Mathcad ANIMATE, repeating graphs at different values of wavelength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:</a:t>
            </a:r>
          </a:p>
        </p:txBody>
      </p:sp>
      <p:sp>
        <p:nvSpPr>
          <p:cNvPr id="168" name="Rectangle 11"/>
          <p:cNvSpPr txBox="1"/>
          <p:nvPr/>
        </p:nvSpPr>
        <p:spPr>
          <a:xfrm>
            <a:off x="304800" y="5486400"/>
            <a:ext cx="8534400" cy="848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300"/>
              </a:spcBef>
              <a:defRPr b="0" sz="1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  <a:r>
              <a:t>Link to animation in webpage: </a:t>
            </a:r>
            <a:r>
              <a:rPr u="sng">
                <a:solidFill>
                  <a:srgbClr val="00CCFF"/>
                </a:solidFill>
                <a:uFill>
                  <a:solidFill>
                    <a:srgbClr val="00CCFF"/>
                  </a:solidFill>
                </a:uFill>
                <a:hlinkClick r:id="rId2" invalidUrl="" action="" tgtFrame="" tooltip="" history="1" highlightClick="0" endSnd="0"/>
              </a:rPr>
              <a:t>Waves: Electron - Supporting Materials - Simulation 2</a:t>
            </a:r>
          </a:p>
          <a:p>
            <a:pPr>
              <a:spcBef>
                <a:spcPts val="400"/>
              </a:spcBef>
              <a:defRPr b="0" sz="1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</a:defRPr>
            </a:pPr>
          </a:p>
        </p:txBody>
      </p:sp>
      <p:pic>
        <p:nvPicPr>
          <p:cNvPr id="169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62200" y="1981200"/>
            <a:ext cx="4495800" cy="33178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5"/>
          <p:cNvSpPr txBox="1"/>
          <p:nvPr/>
        </p:nvSpPr>
        <p:spPr>
          <a:xfrm>
            <a:off x="304800" y="6533420"/>
            <a:ext cx="85344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>
              <a:defRPr b="0" i="1" sz="1200">
                <a:solidFill>
                  <a:srgbClr val="E5FFFF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/>
            <a:r>
              <a:t>"A Hands-on Introduction to Nanoscience: WeCanFigureThisOut.org/NANO/Nano_home.htm</a:t>
            </a:r>
          </a:p>
        </p:txBody>
      </p:sp>
      <p:sp>
        <p:nvSpPr>
          <p:cNvPr id="172" name="Rectangle 1026"/>
          <p:cNvSpPr txBox="1"/>
          <p:nvPr>
            <p:ph type="title"/>
          </p:nvPr>
        </p:nvSpPr>
        <p:spPr>
          <a:xfrm>
            <a:off x="304800" y="76200"/>
            <a:ext cx="8534400" cy="685800"/>
          </a:xfrm>
          <a:prstGeom prst="rect">
            <a:avLst/>
          </a:prstGeom>
        </p:spPr>
        <p:txBody>
          <a:bodyPr/>
          <a:lstStyle/>
          <a:p>
            <a:pPr/>
            <a:r>
              <a:t>"Standing Waves"</a:t>
            </a:r>
          </a:p>
        </p:txBody>
      </p:sp>
      <p:sp>
        <p:nvSpPr>
          <p:cNvPr id="173" name="Rectangle 1027"/>
          <p:cNvSpPr txBox="1"/>
          <p:nvPr>
            <p:ph type="body" idx="1"/>
          </p:nvPr>
        </p:nvSpPr>
        <p:spPr>
          <a:xfrm>
            <a:off x="304800" y="685800"/>
            <a:ext cx="8534400" cy="5678278"/>
          </a:xfrm>
          <a:prstGeom prst="rect">
            <a:avLst/>
          </a:prstGeom>
        </p:spPr>
        <p:txBody>
          <a:bodyPr/>
          <a:lstStyle/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BIG total waves form when:</a:t>
            </a:r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 </a:t>
            </a:r>
            <a:r>
              <a:rPr sz="1552"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sz="1552"/>
              <a:t> = </a:t>
            </a:r>
            <a:r>
              <a:t>1.25 cm, 1.66 cm, 2.5 cm, 3.33 cm, 5 cm, 10 cm</a:t>
            </a:r>
            <a:endParaRPr sz="1552"/>
          </a:p>
          <a:p>
            <a:pPr defTabSz="886968">
              <a:defRPr sz="970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	</a:t>
            </a:r>
            <a:r>
              <a:rPr sz="1552"/>
              <a:t>= </a:t>
            </a:r>
            <a:r>
              <a:t>L/4, L/3, L/2, 2L/3, L, 2L</a:t>
            </a:r>
            <a:r>
              <a:rPr sz="1552"/>
              <a:t> (L is length of box)</a:t>
            </a: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These are the wavelengths that FIT in the box (or more accurately, in 2 L):</a:t>
            </a:r>
          </a:p>
          <a:p>
            <a:pPr defTabSz="886968">
              <a:defRPr sz="873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  <a:r>
              <a:rPr sz="1552"/>
              <a:t>One wave of </a:t>
            </a:r>
            <a:r>
              <a:rPr sz="1552">
                <a:latin typeface="Symbol"/>
                <a:ea typeface="Symbol"/>
                <a:cs typeface="Symbol"/>
                <a:sym typeface="Symbol"/>
              </a:rPr>
              <a:t>l </a:t>
            </a:r>
            <a:r>
              <a:rPr sz="1552"/>
              <a:t>= L fits,  Two waves of </a:t>
            </a:r>
            <a:r>
              <a:rPr sz="1552">
                <a:latin typeface="Symbol"/>
                <a:ea typeface="Symbol"/>
                <a:cs typeface="Symbol"/>
                <a:sym typeface="Symbol"/>
              </a:rPr>
              <a:t>l</a:t>
            </a:r>
            <a:r>
              <a:rPr sz="1552"/>
              <a:t> = L/2 fit . . . </a:t>
            </a:r>
            <a:endParaRPr sz="1552"/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Sort of makes sense:  </a:t>
            </a:r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	Waves with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l</a:t>
            </a:r>
            <a:r>
              <a:t> unrelated to L could never get into step and ADD</a:t>
            </a:r>
          </a:p>
          <a:p>
            <a:pPr defTabSz="886968">
              <a:defRPr sz="1940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Those big (summed) waves are called "Standing Waves"</a:t>
            </a:r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defRPr sz="174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They </a:t>
            </a:r>
            <a:r>
              <a:rPr sz="1552"/>
              <a:t>don't really STAND (still oscillate up and down)</a:t>
            </a:r>
            <a:endParaRPr sz="1552"/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But because they don't seem to be moving side to side, are called "standing"</a:t>
            </a:r>
          </a:p>
          <a:p>
            <a:pPr defTabSz="886968">
              <a:defRPr sz="776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</a:p>
          <a:p>
            <a:pPr defTabSz="886968">
              <a:spcBef>
                <a:spcPts val="300"/>
              </a:spcBef>
              <a:defRPr sz="1552">
                <a:effectLst>
                  <a:outerShdw sx="100000" sy="100000" kx="0" ky="0" algn="b" rotWithShape="0" blurRad="36957" dist="36957" dir="2700000">
                    <a:srgbClr val="000000"/>
                  </a:outerShdw>
                </a:effectLst>
              </a:defRPr>
            </a:pPr>
            <a:r>
              <a:t>	</a:t>
            </a:r>
            <a:r>
              <a:rPr>
                <a:solidFill>
                  <a:srgbClr val="FFCC00"/>
                </a:solidFill>
              </a:rPr>
              <a:t>"Fidgeting waves" (at one point but moving a lot) might be better name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wipe dir="r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Lecture 1 - What is Nanoscience">
  <a:themeElements>
    <a:clrScheme name="Lecture 1 - What is Nanoscience">
      <a:dk1>
        <a:srgbClr val="003366"/>
      </a:dk1>
      <a:lt1>
        <a:srgbClr val="666666"/>
      </a:lt1>
      <a:dk2>
        <a:srgbClr val="A7A7A7"/>
      </a:dk2>
      <a:lt2>
        <a:srgbClr val="535353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00FF"/>
      </a:hlink>
      <a:folHlink>
        <a:srgbClr val="FF00FF"/>
      </a:folHlink>
    </a:clrScheme>
    <a:fontScheme name="Lecture 1 - What is Nanoscien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Lecture 1 - What is Nanoscience">
  <a:themeElements>
    <a:clrScheme name="Lecture 1 - What is Nanoscien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00FF"/>
      </a:hlink>
      <a:folHlink>
        <a:srgbClr val="FF00FF"/>
      </a:folHlink>
    </a:clrScheme>
    <a:fontScheme name="Lecture 1 - What is Nanoscienc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Lecture 1 - What is Nanoscie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8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